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1"/>
  </p:handoutMasterIdLst>
  <p:sldIdLst>
    <p:sldId id="256" r:id="rId3"/>
    <p:sldId id="260" r:id="rId5"/>
    <p:sldId id="398" r:id="rId6"/>
    <p:sldId id="485" r:id="rId7"/>
    <p:sldId id="487" r:id="rId8"/>
    <p:sldId id="486" r:id="rId9"/>
    <p:sldId id="411" r:id="rId10"/>
    <p:sldId id="403" r:id="rId11"/>
    <p:sldId id="404" r:id="rId12"/>
    <p:sldId id="405" r:id="rId13"/>
    <p:sldId id="488" r:id="rId14"/>
    <p:sldId id="406" r:id="rId15"/>
    <p:sldId id="407" r:id="rId16"/>
    <p:sldId id="409" r:id="rId17"/>
    <p:sldId id="489" r:id="rId18"/>
    <p:sldId id="490" r:id="rId19"/>
    <p:sldId id="429" r:id="rId20"/>
    <p:sldId id="492" r:id="rId21"/>
    <p:sldId id="493" r:id="rId22"/>
    <p:sldId id="494" r:id="rId23"/>
    <p:sldId id="491" r:id="rId24"/>
    <p:sldId id="412" r:id="rId25"/>
    <p:sldId id="413" r:id="rId26"/>
    <p:sldId id="416" r:id="rId27"/>
    <p:sldId id="414" r:id="rId28"/>
    <p:sldId id="415" r:id="rId29"/>
    <p:sldId id="495" r:id="rId30"/>
    <p:sldId id="418" r:id="rId31"/>
    <p:sldId id="419" r:id="rId32"/>
    <p:sldId id="420" r:id="rId33"/>
    <p:sldId id="421" r:id="rId34"/>
    <p:sldId id="422" r:id="rId35"/>
    <p:sldId id="496" r:id="rId36"/>
    <p:sldId id="423" r:id="rId37"/>
    <p:sldId id="424" r:id="rId38"/>
    <p:sldId id="425" r:id="rId39"/>
    <p:sldId id="426" r:id="rId40"/>
    <p:sldId id="427" r:id="rId41"/>
    <p:sldId id="408" r:id="rId42"/>
    <p:sldId id="428" r:id="rId43"/>
    <p:sldId id="301" r:id="rId44"/>
    <p:sldId id="473" r:id="rId45"/>
    <p:sldId id="474" r:id="rId46"/>
    <p:sldId id="302" r:id="rId47"/>
    <p:sldId id="482" r:id="rId48"/>
    <p:sldId id="303" r:id="rId49"/>
    <p:sldId id="484" r:id="rId50"/>
    <p:sldId id="304" r:id="rId51"/>
    <p:sldId id="475" r:id="rId52"/>
    <p:sldId id="305" r:id="rId53"/>
    <p:sldId id="476" r:id="rId54"/>
    <p:sldId id="477" r:id="rId55"/>
    <p:sldId id="481" r:id="rId56"/>
    <p:sldId id="478" r:id="rId57"/>
    <p:sldId id="430" r:id="rId58"/>
    <p:sldId id="431" r:id="rId59"/>
    <p:sldId id="432" r:id="rId60"/>
    <p:sldId id="433" r:id="rId61"/>
    <p:sldId id="434" r:id="rId62"/>
    <p:sldId id="437" r:id="rId63"/>
    <p:sldId id="436" r:id="rId64"/>
    <p:sldId id="435" r:id="rId65"/>
    <p:sldId id="441" r:id="rId66"/>
    <p:sldId id="442" r:id="rId67"/>
    <p:sldId id="443" r:id="rId68"/>
    <p:sldId id="444" r:id="rId69"/>
    <p:sldId id="259" r:id="rId70"/>
  </p:sldIdLst>
  <p:sldSz cx="9144000" cy="5143500" type="screen16x9"/>
  <p:notesSz cx="6858000" cy="9144000"/>
  <p:custDataLst>
    <p:tags r:id="rId75"/>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6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3F88"/>
    <a:srgbClr val="333333"/>
    <a:srgbClr val="0B4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0" autoAdjust="0"/>
    <p:restoredTop sz="94084"/>
  </p:normalViewPr>
  <p:slideViewPr>
    <p:cSldViewPr showGuides="1">
      <p:cViewPr varScale="1">
        <p:scale>
          <a:sx n="129" d="100"/>
          <a:sy n="129" d="100"/>
        </p:scale>
        <p:origin x="110" y="120"/>
      </p:cViewPr>
      <p:guideLst>
        <p:guide orient="horz" pos="1664"/>
        <p:guide pos="2880"/>
      </p:guideLst>
    </p:cSldViewPr>
  </p:slideViewPr>
  <p:outlineViewPr>
    <p:cViewPr>
      <p:scale>
        <a:sx n="33" d="100"/>
        <a:sy n="33" d="100"/>
      </p:scale>
      <p:origin x="0" y="-20944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gs" Target="tags/tag2.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3D64642-A682-456F-8020-0D6B09EFDF47}" type="doc">
      <dgm:prSet loTypeId="process" loCatId="process" qsTypeId="urn:microsoft.com/office/officeart/2005/8/quickstyle/3d4" qsCatId="3D" csTypeId="urn:microsoft.com/office/officeart/2005/8/colors/accent1_2#1" csCatId="accent1" phldr="1"/>
      <dgm:spPr/>
      <dgm:t>
        <a:bodyPr/>
        <a:lstStyle/>
        <a:p>
          <a:endParaRPr lang="zh-CN" altLang="en-US"/>
        </a:p>
      </dgm:t>
    </dgm:pt>
    <dgm:pt modelId="{91A97B64-7441-4F83-8CE4-CF7CFB6417D7}">
      <dgm:prSet phldrT="[文本]"/>
      <dgm:spPr/>
      <dgm:t>
        <a:bodyPr/>
        <a:lstStyle/>
        <a:p>
          <a:r>
            <a:rPr lang="zh-CN" altLang="en-US" dirty="0"/>
            <a:t>项目启动</a:t>
          </a:r>
        </a:p>
      </dgm:t>
    </dgm:pt>
    <dgm:pt modelId="{E4293F79-069B-42DD-AC4B-A6AA50B80DAB}" cxnId="{64978710-9AE8-41B0-91A2-957F361E7727}" type="parTrans">
      <dgm:prSet/>
      <dgm:spPr/>
      <dgm:t>
        <a:bodyPr/>
        <a:lstStyle/>
        <a:p>
          <a:endParaRPr lang="zh-CN" altLang="en-US">
            <a:solidFill>
              <a:schemeClr val="tx1"/>
            </a:solidFill>
          </a:endParaRPr>
        </a:p>
      </dgm:t>
    </dgm:pt>
    <dgm:pt modelId="{124FBBDF-F973-4D26-85A8-88A5FC2BAE70}" cxnId="{64978710-9AE8-41B0-91A2-957F361E7727}" type="sibTrans">
      <dgm:prSet/>
      <dgm:spPr/>
      <dgm:t>
        <a:bodyPr/>
        <a:lstStyle/>
        <a:p>
          <a:endParaRPr lang="zh-CN" altLang="en-US">
            <a:solidFill>
              <a:schemeClr val="tx1"/>
            </a:solidFill>
          </a:endParaRPr>
        </a:p>
      </dgm:t>
    </dgm:pt>
    <dgm:pt modelId="{5B131262-C2C7-4E8E-8226-FD6CB8ED619F}">
      <dgm:prSet phldrT="[文本]"/>
      <dgm:spPr/>
      <dgm:t>
        <a:bodyPr/>
        <a:lstStyle/>
        <a:p>
          <a:r>
            <a:rPr lang="zh-CN" altLang="en-US"/>
            <a:t>测试实施</a:t>
          </a:r>
          <a:endParaRPr lang="zh-CN" altLang="en-US" dirty="0"/>
        </a:p>
      </dgm:t>
    </dgm:pt>
    <dgm:pt modelId="{681CFB7C-BBB8-4F92-B34D-0280D6B6AC16}" cxnId="{F6124DA2-D171-42EB-BD95-F95E30344118}" type="parTrans">
      <dgm:prSet/>
      <dgm:spPr/>
      <dgm:t>
        <a:bodyPr/>
        <a:lstStyle/>
        <a:p>
          <a:endParaRPr lang="zh-CN" altLang="en-US">
            <a:solidFill>
              <a:schemeClr val="tx1"/>
            </a:solidFill>
          </a:endParaRPr>
        </a:p>
      </dgm:t>
    </dgm:pt>
    <dgm:pt modelId="{1F0D2A89-F5ED-4DC4-BA0D-3D31D6707EA4}" cxnId="{F6124DA2-D171-42EB-BD95-F95E30344118}" type="sibTrans">
      <dgm:prSet/>
      <dgm:spPr/>
      <dgm:t>
        <a:bodyPr/>
        <a:lstStyle/>
        <a:p>
          <a:endParaRPr lang="zh-CN" altLang="en-US">
            <a:solidFill>
              <a:schemeClr val="tx1"/>
            </a:solidFill>
          </a:endParaRPr>
        </a:p>
      </dgm:t>
    </dgm:pt>
    <dgm:pt modelId="{6B3F21BC-7A38-4631-9D00-6396B1A96B07}">
      <dgm:prSet phldrT="[文本]" custT="1"/>
      <dgm:spPr/>
      <dgm:t>
        <a:bodyPr/>
        <a:lstStyle/>
        <a:p>
          <a:r>
            <a:rPr lang="zh-CN" altLang="en-US" sz="1600"/>
            <a:t>信息收集</a:t>
          </a:r>
          <a:endParaRPr lang="zh-CN" altLang="en-US" sz="1600" dirty="0"/>
        </a:p>
      </dgm:t>
    </dgm:pt>
    <dgm:pt modelId="{A5ACBB53-01E1-4B60-83C5-4CE7E61FEB00}" cxnId="{69FC83BC-7963-410B-A677-0615BF95387C}" type="parTrans">
      <dgm:prSet/>
      <dgm:spPr/>
      <dgm:t>
        <a:bodyPr/>
        <a:lstStyle/>
        <a:p>
          <a:endParaRPr lang="zh-CN" altLang="en-US">
            <a:solidFill>
              <a:schemeClr val="tx1"/>
            </a:solidFill>
          </a:endParaRPr>
        </a:p>
      </dgm:t>
    </dgm:pt>
    <dgm:pt modelId="{6D2C5D1B-F5AE-4742-AB16-2E6969E0B743}" cxnId="{69FC83BC-7963-410B-A677-0615BF95387C}" type="sibTrans">
      <dgm:prSet/>
      <dgm:spPr/>
      <dgm:t>
        <a:bodyPr/>
        <a:lstStyle/>
        <a:p>
          <a:endParaRPr lang="zh-CN" altLang="en-US">
            <a:solidFill>
              <a:schemeClr val="tx1"/>
            </a:solidFill>
          </a:endParaRPr>
        </a:p>
      </dgm:t>
    </dgm:pt>
    <dgm:pt modelId="{4CE78B76-9EA2-44DB-962C-14A4856B47D3}">
      <dgm:prSet phldrT="[文本]"/>
      <dgm:spPr/>
      <dgm:t>
        <a:bodyPr/>
        <a:lstStyle/>
        <a:p>
          <a:r>
            <a:rPr lang="zh-CN" altLang="en-US" dirty="0"/>
            <a:t>测试汇报</a:t>
          </a:r>
        </a:p>
      </dgm:t>
    </dgm:pt>
    <dgm:pt modelId="{FEA3B6FF-B5D8-43EC-AE7A-03CF51B77A07}" cxnId="{FFCDAC23-8188-4941-B114-859C11D37224}" type="parTrans">
      <dgm:prSet/>
      <dgm:spPr/>
      <dgm:t>
        <a:bodyPr/>
        <a:lstStyle/>
        <a:p>
          <a:endParaRPr lang="zh-CN" altLang="en-US">
            <a:solidFill>
              <a:schemeClr val="tx1"/>
            </a:solidFill>
          </a:endParaRPr>
        </a:p>
      </dgm:t>
    </dgm:pt>
    <dgm:pt modelId="{1AD8EECC-CE1F-4618-BA0D-658E6F09C2A6}" cxnId="{FFCDAC23-8188-4941-B114-859C11D37224}" type="sibTrans">
      <dgm:prSet/>
      <dgm:spPr/>
      <dgm:t>
        <a:bodyPr/>
        <a:lstStyle/>
        <a:p>
          <a:endParaRPr lang="zh-CN" altLang="en-US">
            <a:solidFill>
              <a:schemeClr val="tx1"/>
            </a:solidFill>
          </a:endParaRPr>
        </a:p>
      </dgm:t>
    </dgm:pt>
    <dgm:pt modelId="{B07A0611-9425-4845-84B1-E0F274D9D18D}">
      <dgm:prSet phldrT="[文本]" custT="1"/>
      <dgm:spPr/>
      <dgm:t>
        <a:bodyPr/>
        <a:lstStyle/>
        <a:p>
          <a:r>
            <a:rPr lang="zh-CN" altLang="en-US" sz="1600" dirty="0"/>
            <a:t>测试数据</a:t>
          </a:r>
        </a:p>
      </dgm:t>
    </dgm:pt>
    <dgm:pt modelId="{7C6B135F-21B9-408E-845B-78374C48CCF8}" cxnId="{EB84C56B-C343-475E-9EBE-9D2493650E5C}" type="parTrans">
      <dgm:prSet/>
      <dgm:spPr/>
      <dgm:t>
        <a:bodyPr/>
        <a:lstStyle/>
        <a:p>
          <a:endParaRPr lang="zh-CN" altLang="en-US">
            <a:solidFill>
              <a:schemeClr val="tx1"/>
            </a:solidFill>
          </a:endParaRPr>
        </a:p>
      </dgm:t>
    </dgm:pt>
    <dgm:pt modelId="{3D771F81-B998-410C-9FF7-BF6D3B501E5D}" cxnId="{EB84C56B-C343-475E-9EBE-9D2493650E5C}" type="sibTrans">
      <dgm:prSet/>
      <dgm:spPr/>
      <dgm:t>
        <a:bodyPr/>
        <a:lstStyle/>
        <a:p>
          <a:endParaRPr lang="zh-CN" altLang="en-US">
            <a:solidFill>
              <a:schemeClr val="tx1"/>
            </a:solidFill>
          </a:endParaRPr>
        </a:p>
      </dgm:t>
    </dgm:pt>
    <dgm:pt modelId="{FEC84D0E-10BF-421B-8464-A908CC11FC32}">
      <dgm:prSet phldrT="[文本]" custT="1"/>
      <dgm:spPr/>
      <dgm:t>
        <a:bodyPr/>
        <a:lstStyle/>
        <a:p>
          <a:r>
            <a:rPr lang="zh-CN" altLang="en-US" sz="1600" dirty="0"/>
            <a:t>问题汇总</a:t>
          </a:r>
        </a:p>
      </dgm:t>
    </dgm:pt>
    <dgm:pt modelId="{AC25F2DD-24D5-44F1-8DC9-23D04A424170}" cxnId="{C527EA9A-084B-4F2A-ADE4-DBE286BDDF3B}" type="parTrans">
      <dgm:prSet/>
      <dgm:spPr/>
      <dgm:t>
        <a:bodyPr/>
        <a:lstStyle/>
        <a:p>
          <a:endParaRPr lang="zh-CN" altLang="en-US">
            <a:solidFill>
              <a:schemeClr val="tx1"/>
            </a:solidFill>
          </a:endParaRPr>
        </a:p>
      </dgm:t>
    </dgm:pt>
    <dgm:pt modelId="{F54C4E32-D8F7-4085-B3A7-DA5FDC73047A}" cxnId="{C527EA9A-084B-4F2A-ADE4-DBE286BDDF3B}" type="sibTrans">
      <dgm:prSet/>
      <dgm:spPr/>
      <dgm:t>
        <a:bodyPr/>
        <a:lstStyle/>
        <a:p>
          <a:endParaRPr lang="zh-CN" altLang="en-US">
            <a:solidFill>
              <a:schemeClr val="tx1"/>
            </a:solidFill>
          </a:endParaRPr>
        </a:p>
      </dgm:t>
    </dgm:pt>
    <dgm:pt modelId="{EB0854F3-D508-4BCF-A03E-8F890157F2CE}">
      <dgm:prSet phldrT="[文本]" custT="1"/>
      <dgm:spPr/>
      <dgm:t>
        <a:bodyPr/>
        <a:lstStyle/>
        <a:p>
          <a:r>
            <a:rPr lang="zh-CN" altLang="en-US" sz="1600" dirty="0"/>
            <a:t>脆弱性测试</a:t>
          </a:r>
        </a:p>
      </dgm:t>
    </dgm:pt>
    <dgm:pt modelId="{3C5F9037-8527-4650-986F-3ADC949F2481}" cxnId="{E05FAE42-B40C-44C1-AA23-92F41FBC3A50}" type="parTrans">
      <dgm:prSet/>
      <dgm:spPr/>
      <dgm:t>
        <a:bodyPr/>
        <a:lstStyle/>
        <a:p>
          <a:endParaRPr lang="zh-CN" altLang="en-US">
            <a:solidFill>
              <a:schemeClr val="tx1"/>
            </a:solidFill>
          </a:endParaRPr>
        </a:p>
      </dgm:t>
    </dgm:pt>
    <dgm:pt modelId="{6113DC0D-1032-409E-87B4-57CB9A914F3F}" cxnId="{E05FAE42-B40C-44C1-AA23-92F41FBC3A50}" type="sibTrans">
      <dgm:prSet/>
      <dgm:spPr/>
      <dgm:t>
        <a:bodyPr/>
        <a:lstStyle/>
        <a:p>
          <a:endParaRPr lang="zh-CN" altLang="en-US">
            <a:solidFill>
              <a:schemeClr val="tx1"/>
            </a:solidFill>
          </a:endParaRPr>
        </a:p>
      </dgm:t>
    </dgm:pt>
    <dgm:pt modelId="{B8198316-E83C-43E3-87FB-E238527A9316}">
      <dgm:prSet phldrT="[文本]" custT="1"/>
      <dgm:spPr/>
      <dgm:t>
        <a:bodyPr/>
        <a:lstStyle/>
        <a:p>
          <a:r>
            <a:rPr lang="zh-CN" altLang="en-US" sz="1600"/>
            <a:t>关联数据收集</a:t>
          </a:r>
          <a:endParaRPr lang="zh-CN" altLang="en-US" sz="1600" dirty="0"/>
        </a:p>
      </dgm:t>
    </dgm:pt>
    <dgm:pt modelId="{F9C139C9-2B10-4741-82B3-C578DC94041F}" cxnId="{4FDFC5BD-723C-45A8-AA97-A51EC87F9D72}" type="parTrans">
      <dgm:prSet/>
      <dgm:spPr/>
      <dgm:t>
        <a:bodyPr/>
        <a:lstStyle/>
        <a:p>
          <a:endParaRPr lang="zh-CN" altLang="en-US">
            <a:solidFill>
              <a:schemeClr val="tx1"/>
            </a:solidFill>
          </a:endParaRPr>
        </a:p>
      </dgm:t>
    </dgm:pt>
    <dgm:pt modelId="{F7365CB4-D6A4-4C31-B738-65022E859F0E}" cxnId="{4FDFC5BD-723C-45A8-AA97-A51EC87F9D72}" type="sibTrans">
      <dgm:prSet/>
      <dgm:spPr/>
      <dgm:t>
        <a:bodyPr/>
        <a:lstStyle/>
        <a:p>
          <a:endParaRPr lang="zh-CN" altLang="en-US">
            <a:solidFill>
              <a:schemeClr val="tx1"/>
            </a:solidFill>
          </a:endParaRPr>
        </a:p>
      </dgm:t>
    </dgm:pt>
    <dgm:pt modelId="{0347B0F5-4C95-45FA-B64F-040768E7FA2F}">
      <dgm:prSet phldrT="[文本]" custT="1"/>
      <dgm:spPr/>
      <dgm:t>
        <a:bodyPr/>
        <a:lstStyle/>
        <a:p>
          <a:r>
            <a:rPr lang="zh-CN" altLang="en-US" sz="1600" dirty="0"/>
            <a:t>解决措施</a:t>
          </a:r>
        </a:p>
      </dgm:t>
    </dgm:pt>
    <dgm:pt modelId="{FDD3CC4C-B1A1-41F4-9F2E-4D19D56ABFF5}" cxnId="{F68BEF30-CD38-41D3-A9F7-DB5A15C17B44}" type="parTrans">
      <dgm:prSet/>
      <dgm:spPr/>
      <dgm:t>
        <a:bodyPr/>
        <a:lstStyle/>
        <a:p>
          <a:endParaRPr lang="zh-CN" altLang="en-US">
            <a:solidFill>
              <a:schemeClr val="tx1"/>
            </a:solidFill>
          </a:endParaRPr>
        </a:p>
      </dgm:t>
    </dgm:pt>
    <dgm:pt modelId="{AB68F713-0EB8-4C77-865A-36694F781763}" cxnId="{F68BEF30-CD38-41D3-A9F7-DB5A15C17B44}" type="sibTrans">
      <dgm:prSet/>
      <dgm:spPr/>
      <dgm:t>
        <a:bodyPr/>
        <a:lstStyle/>
        <a:p>
          <a:endParaRPr lang="zh-CN" altLang="en-US">
            <a:solidFill>
              <a:schemeClr val="tx1"/>
            </a:solidFill>
          </a:endParaRPr>
        </a:p>
      </dgm:t>
    </dgm:pt>
    <dgm:pt modelId="{4EC153DC-E387-4157-8FCE-D139AFBFBB60}">
      <dgm:prSet phldrT="[文本]" custT="1"/>
      <dgm:spPr/>
      <dgm:t>
        <a:bodyPr/>
        <a:lstStyle/>
        <a:p>
          <a:r>
            <a:rPr lang="zh-CN" altLang="en-US" sz="1600"/>
            <a:t>测试报告</a:t>
          </a:r>
          <a:endParaRPr lang="zh-CN" altLang="en-US" sz="1600" dirty="0"/>
        </a:p>
      </dgm:t>
    </dgm:pt>
    <dgm:pt modelId="{F6E94B50-6D29-4D48-9041-6A21794BF379}" cxnId="{3D2B5A97-AB0E-4E56-B3EB-F26CC52AF9A5}" type="parTrans">
      <dgm:prSet/>
      <dgm:spPr/>
      <dgm:t>
        <a:bodyPr/>
        <a:lstStyle/>
        <a:p>
          <a:endParaRPr lang="zh-CN" altLang="en-US">
            <a:solidFill>
              <a:schemeClr val="tx1"/>
            </a:solidFill>
          </a:endParaRPr>
        </a:p>
      </dgm:t>
    </dgm:pt>
    <dgm:pt modelId="{FBB22F2B-C15C-49D6-B16B-AB802FB3D388}" cxnId="{3D2B5A97-AB0E-4E56-B3EB-F26CC52AF9A5}" type="sibTrans">
      <dgm:prSet/>
      <dgm:spPr/>
      <dgm:t>
        <a:bodyPr/>
        <a:lstStyle/>
        <a:p>
          <a:endParaRPr lang="zh-CN" altLang="en-US">
            <a:solidFill>
              <a:schemeClr val="tx1"/>
            </a:solidFill>
          </a:endParaRPr>
        </a:p>
      </dgm:t>
    </dgm:pt>
    <dgm:pt modelId="{A1FA4003-24B6-4A32-911D-BCBDD70243E5}">
      <dgm:prSet phldrT="[文本]" custT="1"/>
      <dgm:spPr/>
      <dgm:t>
        <a:bodyPr/>
        <a:lstStyle/>
        <a:p>
          <a:r>
            <a:rPr lang="zh-CN" altLang="en-US" sz="1600"/>
            <a:t>汇报幻灯片</a:t>
          </a:r>
          <a:endParaRPr lang="zh-CN" altLang="en-US" sz="1600" dirty="0"/>
        </a:p>
      </dgm:t>
    </dgm:pt>
    <dgm:pt modelId="{6F42FE08-AAC4-404C-AA1C-06CEA5990217}" cxnId="{B8A87BD8-A564-49BB-A4C5-C103F9485730}" type="parTrans">
      <dgm:prSet/>
      <dgm:spPr/>
      <dgm:t>
        <a:bodyPr/>
        <a:lstStyle/>
        <a:p>
          <a:endParaRPr lang="zh-CN" altLang="en-US">
            <a:solidFill>
              <a:schemeClr val="tx1"/>
            </a:solidFill>
          </a:endParaRPr>
        </a:p>
      </dgm:t>
    </dgm:pt>
    <dgm:pt modelId="{33DFB29F-71F9-48F5-93AA-F15BCD8AC067}" cxnId="{B8A87BD8-A564-49BB-A4C5-C103F9485730}" type="sibTrans">
      <dgm:prSet/>
      <dgm:spPr/>
      <dgm:t>
        <a:bodyPr/>
        <a:lstStyle/>
        <a:p>
          <a:endParaRPr lang="zh-CN" altLang="en-US">
            <a:solidFill>
              <a:schemeClr val="tx1"/>
            </a:solidFill>
          </a:endParaRPr>
        </a:p>
      </dgm:t>
    </dgm:pt>
    <dgm:pt modelId="{55681C06-07DE-4142-80E0-801A6148854E}">
      <dgm:prSet phldrT="[文本]"/>
      <dgm:spPr/>
      <dgm:t>
        <a:bodyPr/>
        <a:lstStyle/>
        <a:p>
          <a:r>
            <a:rPr lang="zh-CN" altLang="en-US"/>
            <a:t>项目准备</a:t>
          </a:r>
          <a:endParaRPr lang="zh-CN" altLang="en-US" dirty="0"/>
        </a:p>
      </dgm:t>
    </dgm:pt>
    <dgm:pt modelId="{6CABC37D-A278-4E4E-84AE-72925F073AC8}" cxnId="{E6D55443-FDBF-4FD1-BA8B-08C553BA4A63}" type="parTrans">
      <dgm:prSet/>
      <dgm:spPr/>
      <dgm:t>
        <a:bodyPr/>
        <a:lstStyle/>
        <a:p>
          <a:endParaRPr lang="zh-CN" altLang="en-US">
            <a:solidFill>
              <a:schemeClr val="tx1"/>
            </a:solidFill>
          </a:endParaRPr>
        </a:p>
      </dgm:t>
    </dgm:pt>
    <dgm:pt modelId="{1D0CE4A2-9FF8-4261-A7D4-8EAF0A5CD6CC}" cxnId="{E6D55443-FDBF-4FD1-BA8B-08C553BA4A63}" type="sibTrans">
      <dgm:prSet/>
      <dgm:spPr/>
      <dgm:t>
        <a:bodyPr/>
        <a:lstStyle/>
        <a:p>
          <a:endParaRPr lang="zh-CN" altLang="en-US">
            <a:solidFill>
              <a:schemeClr val="tx1"/>
            </a:solidFill>
          </a:endParaRPr>
        </a:p>
      </dgm:t>
    </dgm:pt>
    <dgm:pt modelId="{DC4F72D9-4AAA-4990-9520-39BA148072B9}">
      <dgm:prSet phldrT="[文本]" custT="1"/>
      <dgm:spPr/>
      <dgm:t>
        <a:bodyPr/>
        <a:lstStyle/>
        <a:p>
          <a:r>
            <a:rPr lang="zh-CN" altLang="en-US" sz="1600"/>
            <a:t>编写测试方案</a:t>
          </a:r>
          <a:endParaRPr lang="zh-CN" altLang="en-US" sz="1600" dirty="0"/>
        </a:p>
      </dgm:t>
    </dgm:pt>
    <dgm:pt modelId="{A432811C-57B8-4CBA-88D5-CCBE34EACA48}" cxnId="{E5004561-2505-43FC-933B-4A56996C016B}" type="parTrans">
      <dgm:prSet/>
      <dgm:spPr/>
      <dgm:t>
        <a:bodyPr/>
        <a:lstStyle/>
        <a:p>
          <a:endParaRPr lang="zh-CN" altLang="en-US">
            <a:solidFill>
              <a:schemeClr val="tx1"/>
            </a:solidFill>
          </a:endParaRPr>
        </a:p>
      </dgm:t>
    </dgm:pt>
    <dgm:pt modelId="{D70B882F-2CFF-46EE-9F41-619BD56CED0B}" cxnId="{E5004561-2505-43FC-933B-4A56996C016B}" type="sibTrans">
      <dgm:prSet/>
      <dgm:spPr/>
      <dgm:t>
        <a:bodyPr/>
        <a:lstStyle/>
        <a:p>
          <a:endParaRPr lang="zh-CN" altLang="en-US">
            <a:solidFill>
              <a:schemeClr val="tx1"/>
            </a:solidFill>
          </a:endParaRPr>
        </a:p>
      </dgm:t>
    </dgm:pt>
    <dgm:pt modelId="{B5AB0D79-C2A2-4DFF-843A-5CF78CDF9A88}">
      <dgm:prSet phldrT="[文本]" custT="1"/>
      <dgm:spPr/>
      <dgm:t>
        <a:bodyPr/>
        <a:lstStyle/>
        <a:p>
          <a:r>
            <a:rPr lang="zh-CN" altLang="en-US" sz="1600" dirty="0"/>
            <a:t>测试事项沟通</a:t>
          </a:r>
        </a:p>
      </dgm:t>
    </dgm:pt>
    <dgm:pt modelId="{CB0FF810-3FBC-4B7C-B27E-3D8CB0327AA5}" cxnId="{B65B049E-1147-4B31-9E55-5FB1B69F9107}" type="parTrans">
      <dgm:prSet/>
      <dgm:spPr/>
      <dgm:t>
        <a:bodyPr/>
        <a:lstStyle/>
        <a:p>
          <a:endParaRPr lang="zh-CN" altLang="en-US">
            <a:solidFill>
              <a:schemeClr val="tx1"/>
            </a:solidFill>
          </a:endParaRPr>
        </a:p>
      </dgm:t>
    </dgm:pt>
    <dgm:pt modelId="{33185104-B4B8-4674-8F63-B85F01AFFFAE}" cxnId="{B65B049E-1147-4B31-9E55-5FB1B69F9107}" type="sibTrans">
      <dgm:prSet/>
      <dgm:spPr/>
      <dgm:t>
        <a:bodyPr/>
        <a:lstStyle/>
        <a:p>
          <a:endParaRPr lang="zh-CN" altLang="en-US">
            <a:solidFill>
              <a:schemeClr val="tx1"/>
            </a:solidFill>
          </a:endParaRPr>
        </a:p>
      </dgm:t>
    </dgm:pt>
    <dgm:pt modelId="{71025F67-3242-4737-A1AB-26791D9F0CE0}">
      <dgm:prSet phldrT="[文本]" custT="1"/>
      <dgm:spPr/>
      <dgm:t>
        <a:bodyPr/>
        <a:lstStyle/>
        <a:p>
          <a:r>
            <a:rPr lang="zh-CN" altLang="en-US" sz="1600" dirty="0"/>
            <a:t>获得授权</a:t>
          </a:r>
        </a:p>
      </dgm:t>
    </dgm:pt>
    <dgm:pt modelId="{C891B31F-AAFB-4CB0-8FBE-32E29082094B}" cxnId="{5E4A42D0-443E-478D-AEBD-ADCCC3545522}" type="parTrans">
      <dgm:prSet/>
      <dgm:spPr/>
      <dgm:t>
        <a:bodyPr/>
        <a:lstStyle/>
        <a:p>
          <a:endParaRPr lang="zh-CN" altLang="en-US">
            <a:solidFill>
              <a:schemeClr val="tx1"/>
            </a:solidFill>
          </a:endParaRPr>
        </a:p>
      </dgm:t>
    </dgm:pt>
    <dgm:pt modelId="{DACEF7EA-6E46-4C4A-9E9E-D9051E045E3B}" cxnId="{5E4A42D0-443E-478D-AEBD-ADCCC3545522}" type="sibTrans">
      <dgm:prSet/>
      <dgm:spPr/>
      <dgm:t>
        <a:bodyPr/>
        <a:lstStyle/>
        <a:p>
          <a:endParaRPr lang="zh-CN" altLang="en-US">
            <a:solidFill>
              <a:schemeClr val="tx1"/>
            </a:solidFill>
          </a:endParaRPr>
        </a:p>
      </dgm:t>
    </dgm:pt>
    <dgm:pt modelId="{F29F7529-ED8E-4861-9BC2-8FCD8F05B775}">
      <dgm:prSet phldrT="[文本]" custT="1"/>
      <dgm:spPr/>
      <dgm:t>
        <a:bodyPr/>
        <a:lstStyle/>
        <a:p>
          <a:r>
            <a:rPr lang="zh-CN" altLang="en-US" sz="1600"/>
            <a:t>保密协议</a:t>
          </a:r>
          <a:endParaRPr lang="zh-CN" altLang="en-US" sz="1600" dirty="0"/>
        </a:p>
      </dgm:t>
    </dgm:pt>
    <dgm:pt modelId="{52A161E5-8AB9-4161-A15C-0B2D0DAE4F70}" cxnId="{6824F47F-91F0-4A7B-9FF2-CF8B6AD6E0B9}" type="parTrans">
      <dgm:prSet/>
      <dgm:spPr/>
      <dgm:t>
        <a:bodyPr/>
        <a:lstStyle/>
        <a:p>
          <a:endParaRPr lang="zh-CN" altLang="en-US">
            <a:solidFill>
              <a:schemeClr val="tx1"/>
            </a:solidFill>
          </a:endParaRPr>
        </a:p>
      </dgm:t>
    </dgm:pt>
    <dgm:pt modelId="{AB353B86-4AF3-4134-90B3-3F6919B4E4AC}" cxnId="{6824F47F-91F0-4A7B-9FF2-CF8B6AD6E0B9}" type="sibTrans">
      <dgm:prSet/>
      <dgm:spPr/>
      <dgm:t>
        <a:bodyPr/>
        <a:lstStyle/>
        <a:p>
          <a:endParaRPr lang="zh-CN" altLang="en-US">
            <a:solidFill>
              <a:schemeClr val="tx1"/>
            </a:solidFill>
          </a:endParaRPr>
        </a:p>
      </dgm:t>
    </dgm:pt>
    <dgm:pt modelId="{F4609908-3411-4A2C-8758-337C95CF9F3F}">
      <dgm:prSet phldrT="[文本]" custT="1"/>
      <dgm:spPr/>
      <dgm:t>
        <a:bodyPr/>
        <a:lstStyle/>
        <a:p>
          <a:r>
            <a:rPr lang="zh-CN" altLang="en-US" sz="1600"/>
            <a:t>测试工具准备</a:t>
          </a:r>
          <a:endParaRPr lang="zh-CN" altLang="en-US" sz="1600" dirty="0"/>
        </a:p>
      </dgm:t>
    </dgm:pt>
    <dgm:pt modelId="{3A597645-4A79-4DB8-965B-303EBD0F90B9}" cxnId="{11809DE5-1C0F-478F-A672-31E8207D277E}" type="parTrans">
      <dgm:prSet/>
      <dgm:spPr/>
      <dgm:t>
        <a:bodyPr/>
        <a:lstStyle/>
        <a:p>
          <a:endParaRPr lang="zh-CN" altLang="en-US">
            <a:solidFill>
              <a:schemeClr val="tx1"/>
            </a:solidFill>
          </a:endParaRPr>
        </a:p>
      </dgm:t>
    </dgm:pt>
    <dgm:pt modelId="{CDB1C55F-EBBE-48AA-97BD-EBE71AB71E84}" cxnId="{11809DE5-1C0F-478F-A672-31E8207D277E}" type="sibTrans">
      <dgm:prSet/>
      <dgm:spPr/>
      <dgm:t>
        <a:bodyPr/>
        <a:lstStyle/>
        <a:p>
          <a:endParaRPr lang="zh-CN" altLang="en-US">
            <a:solidFill>
              <a:schemeClr val="tx1"/>
            </a:solidFill>
          </a:endParaRPr>
        </a:p>
      </dgm:t>
    </dgm:pt>
    <dgm:pt modelId="{63BF0B2F-1616-461A-8FFE-BC6F01E0AB53}">
      <dgm:prSet phldrT="[文本]" custT="1"/>
      <dgm:spPr/>
      <dgm:t>
        <a:bodyPr/>
        <a:lstStyle/>
        <a:p>
          <a:r>
            <a:rPr lang="zh-CN" altLang="en-US" sz="1600"/>
            <a:t>准备应急预案</a:t>
          </a:r>
          <a:endParaRPr lang="zh-CN" altLang="en-US" sz="1600" dirty="0"/>
        </a:p>
      </dgm:t>
    </dgm:pt>
    <dgm:pt modelId="{893B3F87-7723-4988-B8E5-05B478F3E563}" cxnId="{84FEEE5F-4C52-403A-9AF9-055388A04B01}" type="parTrans">
      <dgm:prSet/>
      <dgm:spPr/>
      <dgm:t>
        <a:bodyPr/>
        <a:lstStyle/>
        <a:p>
          <a:endParaRPr lang="zh-CN" altLang="en-US">
            <a:solidFill>
              <a:schemeClr val="tx1"/>
            </a:solidFill>
          </a:endParaRPr>
        </a:p>
      </dgm:t>
    </dgm:pt>
    <dgm:pt modelId="{AD7054A6-B875-4639-B61C-6E464E720A19}" cxnId="{84FEEE5F-4C52-403A-9AF9-055388A04B01}" type="sibTrans">
      <dgm:prSet/>
      <dgm:spPr/>
      <dgm:t>
        <a:bodyPr/>
        <a:lstStyle/>
        <a:p>
          <a:endParaRPr lang="zh-CN" altLang="en-US">
            <a:solidFill>
              <a:schemeClr val="tx1"/>
            </a:solidFill>
          </a:endParaRPr>
        </a:p>
      </dgm:t>
    </dgm:pt>
    <dgm:pt modelId="{2972ED7D-33A3-43A3-90AC-4AE0BFCF97A6}">
      <dgm:prSet phldrT="[文本]" custT="1"/>
      <dgm:spPr/>
      <dgm:t>
        <a:bodyPr/>
        <a:lstStyle/>
        <a:p>
          <a:r>
            <a:rPr lang="zh-CN" altLang="en-US" sz="1600"/>
            <a:t>问题验证</a:t>
          </a:r>
          <a:endParaRPr lang="zh-CN" altLang="en-US" sz="1600" dirty="0"/>
        </a:p>
      </dgm:t>
    </dgm:pt>
    <dgm:pt modelId="{E8BC467D-3541-4729-AB0C-B26C1A95D40C}" cxnId="{27F513C9-436C-4E05-9813-FCBABCC4AF27}" type="parTrans">
      <dgm:prSet/>
      <dgm:spPr/>
      <dgm:t>
        <a:bodyPr/>
        <a:lstStyle/>
        <a:p>
          <a:endParaRPr lang="zh-CN" altLang="en-US"/>
        </a:p>
      </dgm:t>
    </dgm:pt>
    <dgm:pt modelId="{A39983D8-94AF-4E2B-A3EE-B349FA185B87}" cxnId="{27F513C9-436C-4E05-9813-FCBABCC4AF27}" type="sibTrans">
      <dgm:prSet/>
      <dgm:spPr/>
      <dgm:t>
        <a:bodyPr/>
        <a:lstStyle/>
        <a:p>
          <a:endParaRPr lang="zh-CN" altLang="en-US"/>
        </a:p>
      </dgm:t>
    </dgm:pt>
    <dgm:pt modelId="{75F9C27A-B168-4AF7-81B4-8382F77D00AB}" type="pres">
      <dgm:prSet presAssocID="{73D64642-A682-456F-8020-0D6B09EFDF47}" presName="Name0" presStyleCnt="0">
        <dgm:presLayoutVars>
          <dgm:dir/>
          <dgm:animLvl val="lvl"/>
          <dgm:resizeHandles val="exact"/>
        </dgm:presLayoutVars>
      </dgm:prSet>
      <dgm:spPr/>
    </dgm:pt>
    <dgm:pt modelId="{FEDFE5EF-A42D-4FF7-AB5C-04A6456E7738}" type="pres">
      <dgm:prSet presAssocID="{73D64642-A682-456F-8020-0D6B09EFDF47}" presName="tSp" presStyleCnt="0"/>
      <dgm:spPr/>
    </dgm:pt>
    <dgm:pt modelId="{F7F83C62-43ED-492D-8A50-DFA2C736EF51}" type="pres">
      <dgm:prSet presAssocID="{73D64642-A682-456F-8020-0D6B09EFDF47}" presName="bSp" presStyleCnt="0"/>
      <dgm:spPr/>
    </dgm:pt>
    <dgm:pt modelId="{ED35F311-A2FA-440C-ACDA-E406DF43941A}" type="pres">
      <dgm:prSet presAssocID="{73D64642-A682-456F-8020-0D6B09EFDF47}" presName="process" presStyleCnt="0"/>
      <dgm:spPr/>
    </dgm:pt>
    <dgm:pt modelId="{4F368364-8479-4D51-826D-727A46B51BDD}" type="pres">
      <dgm:prSet presAssocID="{91A97B64-7441-4F83-8CE4-CF7CFB6417D7}" presName="composite1" presStyleCnt="0"/>
      <dgm:spPr/>
    </dgm:pt>
    <dgm:pt modelId="{EC7DFE99-CC47-4DEA-85DE-4F5E63B5F4A5}" type="pres">
      <dgm:prSet presAssocID="{91A97B64-7441-4F83-8CE4-CF7CFB6417D7}" presName="dummyNode1" presStyleLbl="node1" presStyleIdx="0" presStyleCnt="4"/>
      <dgm:spPr/>
    </dgm:pt>
    <dgm:pt modelId="{5D44C796-7C56-48BF-8364-63106E880E64}" type="pres">
      <dgm:prSet presAssocID="{91A97B64-7441-4F83-8CE4-CF7CFB6417D7}" presName="childNode1" presStyleLbl="bgAcc1" presStyleIdx="0" presStyleCnt="4">
        <dgm:presLayoutVars>
          <dgm:bulletEnabled val="1"/>
        </dgm:presLayoutVars>
      </dgm:prSet>
      <dgm:spPr/>
    </dgm:pt>
    <dgm:pt modelId="{A40E2FA9-FFF7-4B6F-B2CC-A5E0064F8094}" type="pres">
      <dgm:prSet presAssocID="{91A97B64-7441-4F83-8CE4-CF7CFB6417D7}" presName="childNode1tx" presStyleLbl="bgAcc1" presStyleIdx="0" presStyleCnt="4">
        <dgm:presLayoutVars>
          <dgm:bulletEnabled val="1"/>
        </dgm:presLayoutVars>
      </dgm:prSet>
      <dgm:spPr/>
    </dgm:pt>
    <dgm:pt modelId="{D4299180-578F-4213-818B-7A88DB8BCEFE}" type="pres">
      <dgm:prSet presAssocID="{91A97B64-7441-4F83-8CE4-CF7CFB6417D7}" presName="parentNode1" presStyleLbl="node1" presStyleIdx="0" presStyleCnt="4">
        <dgm:presLayoutVars>
          <dgm:chMax val="1"/>
          <dgm:bulletEnabled val="1"/>
        </dgm:presLayoutVars>
      </dgm:prSet>
      <dgm:spPr/>
    </dgm:pt>
    <dgm:pt modelId="{E28060FF-7D7E-438B-B42E-3ED5A19A1CBB}" type="pres">
      <dgm:prSet presAssocID="{91A97B64-7441-4F83-8CE4-CF7CFB6417D7}" presName="connSite1" presStyleCnt="0"/>
      <dgm:spPr/>
    </dgm:pt>
    <dgm:pt modelId="{93E0F5D6-8120-44C6-B9B4-F56F2FB482C0}" type="pres">
      <dgm:prSet presAssocID="{124FBBDF-F973-4D26-85A8-88A5FC2BAE70}" presName="Name9" presStyleLbl="sibTrans2D1" presStyleIdx="0" presStyleCnt="3"/>
      <dgm:spPr/>
    </dgm:pt>
    <dgm:pt modelId="{97C87A60-5C13-4DC8-8F14-F0D295F84EDB}" type="pres">
      <dgm:prSet presAssocID="{55681C06-07DE-4142-80E0-801A6148854E}" presName="composite2" presStyleCnt="0"/>
      <dgm:spPr/>
    </dgm:pt>
    <dgm:pt modelId="{1E302F71-F536-496F-B3C9-AA5EFA5E503C}" type="pres">
      <dgm:prSet presAssocID="{55681C06-07DE-4142-80E0-801A6148854E}" presName="dummyNode2" presStyleLbl="node1" presStyleIdx="0" presStyleCnt="4"/>
      <dgm:spPr/>
    </dgm:pt>
    <dgm:pt modelId="{4D4BA8CA-DC26-45FB-B473-05CC3661D8FF}" type="pres">
      <dgm:prSet presAssocID="{55681C06-07DE-4142-80E0-801A6148854E}" presName="childNode2" presStyleLbl="bgAcc1" presStyleIdx="1" presStyleCnt="4" custScaleY="116531">
        <dgm:presLayoutVars>
          <dgm:bulletEnabled val="1"/>
        </dgm:presLayoutVars>
      </dgm:prSet>
      <dgm:spPr/>
    </dgm:pt>
    <dgm:pt modelId="{D2F66A79-93AD-416E-AC09-1166DEDD9EAD}" type="pres">
      <dgm:prSet presAssocID="{55681C06-07DE-4142-80E0-801A6148854E}" presName="childNode2tx" presStyleLbl="bgAcc1" presStyleIdx="1" presStyleCnt="4">
        <dgm:presLayoutVars>
          <dgm:bulletEnabled val="1"/>
        </dgm:presLayoutVars>
      </dgm:prSet>
      <dgm:spPr/>
    </dgm:pt>
    <dgm:pt modelId="{87ACDC3B-1D0F-4388-8989-4AD078610698}" type="pres">
      <dgm:prSet presAssocID="{55681C06-07DE-4142-80E0-801A6148854E}" presName="parentNode2" presStyleLbl="node1" presStyleIdx="1" presStyleCnt="4">
        <dgm:presLayoutVars>
          <dgm:chMax val="0"/>
          <dgm:bulletEnabled val="1"/>
        </dgm:presLayoutVars>
      </dgm:prSet>
      <dgm:spPr/>
    </dgm:pt>
    <dgm:pt modelId="{4E7A37C9-41BD-4254-87EC-E2BF53E7E99A}" type="pres">
      <dgm:prSet presAssocID="{55681C06-07DE-4142-80E0-801A6148854E}" presName="connSite2" presStyleCnt="0"/>
      <dgm:spPr/>
    </dgm:pt>
    <dgm:pt modelId="{6D539AF7-2DE2-439B-A28A-8E067E79E539}" type="pres">
      <dgm:prSet presAssocID="{1D0CE4A2-9FF8-4261-A7D4-8EAF0A5CD6CC}" presName="Name18" presStyleLbl="sibTrans2D1" presStyleIdx="1" presStyleCnt="3"/>
      <dgm:spPr/>
    </dgm:pt>
    <dgm:pt modelId="{7BFD52ED-CEE0-4596-B52E-62BF50882894}" type="pres">
      <dgm:prSet presAssocID="{5B131262-C2C7-4E8E-8226-FD6CB8ED619F}" presName="composite1" presStyleCnt="0"/>
      <dgm:spPr/>
    </dgm:pt>
    <dgm:pt modelId="{1066C7C4-2577-41BB-BC38-0BE5A8AE96EF}" type="pres">
      <dgm:prSet presAssocID="{5B131262-C2C7-4E8E-8226-FD6CB8ED619F}" presName="dummyNode1" presStyleLbl="node1" presStyleIdx="1" presStyleCnt="4"/>
      <dgm:spPr/>
    </dgm:pt>
    <dgm:pt modelId="{54F65A8F-2349-4079-9805-388E95EC39F2}" type="pres">
      <dgm:prSet presAssocID="{5B131262-C2C7-4E8E-8226-FD6CB8ED619F}" presName="childNode1" presStyleLbl="bgAcc1" presStyleIdx="2" presStyleCnt="4" custScaleY="161885" custLinFactNeighborX="-158" custLinFactNeighborY="-1751">
        <dgm:presLayoutVars>
          <dgm:bulletEnabled val="1"/>
        </dgm:presLayoutVars>
      </dgm:prSet>
      <dgm:spPr/>
    </dgm:pt>
    <dgm:pt modelId="{98AD234D-1303-4952-AFB0-F81E08486804}" type="pres">
      <dgm:prSet presAssocID="{5B131262-C2C7-4E8E-8226-FD6CB8ED619F}" presName="childNode1tx" presStyleLbl="bgAcc1" presStyleIdx="2" presStyleCnt="4">
        <dgm:presLayoutVars>
          <dgm:bulletEnabled val="1"/>
        </dgm:presLayoutVars>
      </dgm:prSet>
      <dgm:spPr/>
    </dgm:pt>
    <dgm:pt modelId="{03BB777E-FF2F-4B2E-A474-F835E5908BBB}" type="pres">
      <dgm:prSet presAssocID="{5B131262-C2C7-4E8E-8226-FD6CB8ED619F}" presName="parentNode1" presStyleLbl="node1" presStyleIdx="2" presStyleCnt="4">
        <dgm:presLayoutVars>
          <dgm:chMax val="1"/>
          <dgm:bulletEnabled val="1"/>
        </dgm:presLayoutVars>
      </dgm:prSet>
      <dgm:spPr/>
    </dgm:pt>
    <dgm:pt modelId="{0646D5FE-C151-43D2-83F4-8B9D919077D7}" type="pres">
      <dgm:prSet presAssocID="{5B131262-C2C7-4E8E-8226-FD6CB8ED619F}" presName="connSite1" presStyleCnt="0"/>
      <dgm:spPr/>
    </dgm:pt>
    <dgm:pt modelId="{D77B7222-05D4-4415-9709-0EFDD39C169A}" type="pres">
      <dgm:prSet presAssocID="{1F0D2A89-F5ED-4DC4-BA0D-3D31D6707EA4}" presName="Name9" presStyleLbl="sibTrans2D1" presStyleIdx="2" presStyleCnt="3"/>
      <dgm:spPr/>
    </dgm:pt>
    <dgm:pt modelId="{B1624927-DC10-43C5-8CF7-7838D45A032C}" type="pres">
      <dgm:prSet presAssocID="{4CE78B76-9EA2-44DB-962C-14A4856B47D3}" presName="composite2" presStyleCnt="0"/>
      <dgm:spPr/>
    </dgm:pt>
    <dgm:pt modelId="{9BD9FE2C-D217-45E8-A3B4-6626FD609960}" type="pres">
      <dgm:prSet presAssocID="{4CE78B76-9EA2-44DB-962C-14A4856B47D3}" presName="dummyNode2" presStyleLbl="node1" presStyleIdx="2" presStyleCnt="4"/>
      <dgm:spPr/>
    </dgm:pt>
    <dgm:pt modelId="{CDA6B827-F326-4706-8198-D4F2591EC240}" type="pres">
      <dgm:prSet presAssocID="{4CE78B76-9EA2-44DB-962C-14A4856B47D3}" presName="childNode2" presStyleLbl="bgAcc1" presStyleIdx="3" presStyleCnt="4" custScaleY="165085" custLinFactNeighborX="5314" custLinFactNeighborY="24278">
        <dgm:presLayoutVars>
          <dgm:bulletEnabled val="1"/>
        </dgm:presLayoutVars>
      </dgm:prSet>
      <dgm:spPr/>
    </dgm:pt>
    <dgm:pt modelId="{640B585D-12F9-4DD3-9A19-12E00AA08E44}" type="pres">
      <dgm:prSet presAssocID="{4CE78B76-9EA2-44DB-962C-14A4856B47D3}" presName="childNode2tx" presStyleLbl="bgAcc1" presStyleIdx="3" presStyleCnt="4">
        <dgm:presLayoutVars>
          <dgm:bulletEnabled val="1"/>
        </dgm:presLayoutVars>
      </dgm:prSet>
      <dgm:spPr/>
    </dgm:pt>
    <dgm:pt modelId="{6706784E-CC4A-4CBE-BEC2-9B0B081C184D}" type="pres">
      <dgm:prSet presAssocID="{4CE78B76-9EA2-44DB-962C-14A4856B47D3}" presName="parentNode2" presStyleLbl="node1" presStyleIdx="3" presStyleCnt="4">
        <dgm:presLayoutVars>
          <dgm:chMax val="0"/>
          <dgm:bulletEnabled val="1"/>
        </dgm:presLayoutVars>
      </dgm:prSet>
      <dgm:spPr/>
    </dgm:pt>
    <dgm:pt modelId="{7AD133EC-74F5-4E22-9CC7-54027F65AA3A}" type="pres">
      <dgm:prSet presAssocID="{4CE78B76-9EA2-44DB-962C-14A4856B47D3}" presName="connSite2" presStyleCnt="0"/>
      <dgm:spPr/>
    </dgm:pt>
  </dgm:ptLst>
  <dgm:cxnLst>
    <dgm:cxn modelId="{8F646406-542B-4F41-861C-B0B628092746}" type="presOf" srcId="{B5AB0D79-C2A2-4DFF-843A-5CF78CDF9A88}" destId="{A40E2FA9-FFF7-4B6F-B2CC-A5E0064F8094}" srcOrd="1" destOrd="0" presId="urn:microsoft.com/office/officeart/2005/8/layout/hProcess4#1"/>
    <dgm:cxn modelId="{73AED60B-4C98-4874-A7B5-E1B7F3715369}" type="presOf" srcId="{B8198316-E83C-43E3-87FB-E238527A9316}" destId="{54F65A8F-2349-4079-9805-388E95EC39F2}" srcOrd="0" destOrd="3" presId="urn:microsoft.com/office/officeart/2005/8/layout/hProcess4#1"/>
    <dgm:cxn modelId="{170A520E-B33E-488C-88AC-B344857EB905}" type="presOf" srcId="{F4609908-3411-4A2C-8758-337C95CF9F3F}" destId="{4D4BA8CA-DC26-45FB-B473-05CC3661D8FF}" srcOrd="0" destOrd="1" presId="urn:microsoft.com/office/officeart/2005/8/layout/hProcess4#1"/>
    <dgm:cxn modelId="{64978710-9AE8-41B0-91A2-957F361E7727}" srcId="{73D64642-A682-456F-8020-0D6B09EFDF47}" destId="{91A97B64-7441-4F83-8CE4-CF7CFB6417D7}" srcOrd="0" destOrd="0" parTransId="{E4293F79-069B-42DD-AC4B-A6AA50B80DAB}" sibTransId="{124FBBDF-F973-4D26-85A8-88A5FC2BAE70}"/>
    <dgm:cxn modelId="{198F3316-715C-446A-86C6-8A4401415022}" type="presOf" srcId="{71025F67-3242-4737-A1AB-26791D9F0CE0}" destId="{5D44C796-7C56-48BF-8364-63106E880E64}" srcOrd="0" destOrd="1" presId="urn:microsoft.com/office/officeart/2005/8/layout/hProcess4#1"/>
    <dgm:cxn modelId="{6A82C51D-8F7B-4C75-9C71-1D5A9453A03B}" type="presOf" srcId="{4EC153DC-E387-4157-8FCE-D139AFBFBB60}" destId="{640B585D-12F9-4DD3-9A19-12E00AA08E44}" srcOrd="1" destOrd="3" presId="urn:microsoft.com/office/officeart/2005/8/layout/hProcess4#1"/>
    <dgm:cxn modelId="{FFCDAC23-8188-4941-B114-859C11D37224}" srcId="{73D64642-A682-456F-8020-0D6B09EFDF47}" destId="{4CE78B76-9EA2-44DB-962C-14A4856B47D3}" srcOrd="3" destOrd="0" parTransId="{FEA3B6FF-B5D8-43EC-AE7A-03CF51B77A07}" sibTransId="{1AD8EECC-CE1F-4618-BA0D-658E6F09C2A6}"/>
    <dgm:cxn modelId="{12592A25-2596-4DFC-80D1-379FC012E54B}" type="presOf" srcId="{6B3F21BC-7A38-4631-9D00-6396B1A96B07}" destId="{98AD234D-1303-4952-AFB0-F81E08486804}" srcOrd="1" destOrd="0" presId="urn:microsoft.com/office/officeart/2005/8/layout/hProcess4#1"/>
    <dgm:cxn modelId="{8BD07B2B-6DFC-4CF6-B8DE-1C6BBBFAEB8F}" type="presOf" srcId="{71025F67-3242-4737-A1AB-26791D9F0CE0}" destId="{A40E2FA9-FFF7-4B6F-B2CC-A5E0064F8094}" srcOrd="1" destOrd="1" presId="urn:microsoft.com/office/officeart/2005/8/layout/hProcess4#1"/>
    <dgm:cxn modelId="{F68BEF30-CD38-41D3-A9F7-DB5A15C17B44}" srcId="{4CE78B76-9EA2-44DB-962C-14A4856B47D3}" destId="{0347B0F5-4C95-45FA-B64F-040768E7FA2F}" srcOrd="2" destOrd="0" parTransId="{FDD3CC4C-B1A1-41F4-9F2E-4D19D56ABFF5}" sibTransId="{AB68F713-0EB8-4C77-865A-36694F781763}"/>
    <dgm:cxn modelId="{7AADA133-317A-432C-A893-F21A6976FC0C}" type="presOf" srcId="{4CE78B76-9EA2-44DB-962C-14A4856B47D3}" destId="{6706784E-CC4A-4CBE-BEC2-9B0B081C184D}" srcOrd="0" destOrd="0" presId="urn:microsoft.com/office/officeart/2005/8/layout/hProcess4#1"/>
    <dgm:cxn modelId="{13F90440-1D53-42AE-A773-54B06B8F5063}" type="presOf" srcId="{0347B0F5-4C95-45FA-B64F-040768E7FA2F}" destId="{640B585D-12F9-4DD3-9A19-12E00AA08E44}" srcOrd="1" destOrd="2" presId="urn:microsoft.com/office/officeart/2005/8/layout/hProcess4#1"/>
    <dgm:cxn modelId="{84FEEE5F-4C52-403A-9AF9-055388A04B01}" srcId="{55681C06-07DE-4142-80E0-801A6148854E}" destId="{63BF0B2F-1616-461A-8FFE-BC6F01E0AB53}" srcOrd="2" destOrd="0" parTransId="{893B3F87-7723-4988-B8E5-05B478F3E563}" sibTransId="{AD7054A6-B875-4639-B61C-6E464E720A19}"/>
    <dgm:cxn modelId="{9B774341-A1AE-4EFE-A0D6-3F5599693DC2}" type="presOf" srcId="{F29F7529-ED8E-4861-9BC2-8FCD8F05B775}" destId="{A40E2FA9-FFF7-4B6F-B2CC-A5E0064F8094}" srcOrd="1" destOrd="2" presId="urn:microsoft.com/office/officeart/2005/8/layout/hProcess4#1"/>
    <dgm:cxn modelId="{E5004561-2505-43FC-933B-4A56996C016B}" srcId="{55681C06-07DE-4142-80E0-801A6148854E}" destId="{DC4F72D9-4AAA-4990-9520-39BA148072B9}" srcOrd="0" destOrd="0" parTransId="{A432811C-57B8-4CBA-88D5-CCBE34EACA48}" sibTransId="{D70B882F-2CFF-46EE-9F41-619BD56CED0B}"/>
    <dgm:cxn modelId="{E05FAE42-B40C-44C1-AA23-92F41FBC3A50}" srcId="{5B131262-C2C7-4E8E-8226-FD6CB8ED619F}" destId="{EB0854F3-D508-4BCF-A03E-8F890157F2CE}" srcOrd="1" destOrd="0" parTransId="{3C5F9037-8527-4650-986F-3ADC949F2481}" sibTransId="{6113DC0D-1032-409E-87B4-57CB9A914F3F}"/>
    <dgm:cxn modelId="{E6D55443-FDBF-4FD1-BA8B-08C553BA4A63}" srcId="{73D64642-A682-456F-8020-0D6B09EFDF47}" destId="{55681C06-07DE-4142-80E0-801A6148854E}" srcOrd="1" destOrd="0" parTransId="{6CABC37D-A278-4E4E-84AE-72925F073AC8}" sibTransId="{1D0CE4A2-9FF8-4261-A7D4-8EAF0A5CD6CC}"/>
    <dgm:cxn modelId="{EB84C56B-C343-475E-9EBE-9D2493650E5C}" srcId="{4CE78B76-9EA2-44DB-962C-14A4856B47D3}" destId="{B07A0611-9425-4845-84B1-E0F274D9D18D}" srcOrd="0" destOrd="0" parTransId="{7C6B135F-21B9-408E-845B-78374C48CCF8}" sibTransId="{3D771F81-B998-410C-9FF7-BF6D3B501E5D}"/>
    <dgm:cxn modelId="{76B1284D-7E56-4AA6-9501-5189D137031F}" type="presOf" srcId="{A1FA4003-24B6-4A32-911D-BCBDD70243E5}" destId="{CDA6B827-F326-4706-8198-D4F2591EC240}" srcOrd="0" destOrd="4" presId="urn:microsoft.com/office/officeart/2005/8/layout/hProcess4#1"/>
    <dgm:cxn modelId="{E217C16D-F3C5-470C-B29B-0770E1ABF6B3}" type="presOf" srcId="{DC4F72D9-4AAA-4990-9520-39BA148072B9}" destId="{D2F66A79-93AD-416E-AC09-1166DEDD9EAD}" srcOrd="1" destOrd="0" presId="urn:microsoft.com/office/officeart/2005/8/layout/hProcess4#1"/>
    <dgm:cxn modelId="{3C626274-6568-40BC-B589-C21CC6175B50}" type="presOf" srcId="{B8198316-E83C-43E3-87FB-E238527A9316}" destId="{98AD234D-1303-4952-AFB0-F81E08486804}" srcOrd="1" destOrd="3" presId="urn:microsoft.com/office/officeart/2005/8/layout/hProcess4#1"/>
    <dgm:cxn modelId="{8079A074-8495-451A-A1E7-19BCF803A1FD}" type="presOf" srcId="{0347B0F5-4C95-45FA-B64F-040768E7FA2F}" destId="{CDA6B827-F326-4706-8198-D4F2591EC240}" srcOrd="0" destOrd="2" presId="urn:microsoft.com/office/officeart/2005/8/layout/hProcess4#1"/>
    <dgm:cxn modelId="{78F17B57-46F2-4236-8BA4-96782024384C}" type="presOf" srcId="{55681C06-07DE-4142-80E0-801A6148854E}" destId="{87ACDC3B-1D0F-4388-8989-4AD078610698}" srcOrd="0" destOrd="0" presId="urn:microsoft.com/office/officeart/2005/8/layout/hProcess4#1"/>
    <dgm:cxn modelId="{83D86A7B-A20D-49BA-B2B0-1C9EB286502F}" type="presOf" srcId="{4EC153DC-E387-4157-8FCE-D139AFBFBB60}" destId="{CDA6B827-F326-4706-8198-D4F2591EC240}" srcOrd="0" destOrd="3" presId="urn:microsoft.com/office/officeart/2005/8/layout/hProcess4#1"/>
    <dgm:cxn modelId="{6824F47F-91F0-4A7B-9FF2-CF8B6AD6E0B9}" srcId="{91A97B64-7441-4F83-8CE4-CF7CFB6417D7}" destId="{F29F7529-ED8E-4861-9BC2-8FCD8F05B775}" srcOrd="2" destOrd="0" parTransId="{52A161E5-8AB9-4161-A15C-0B2D0DAE4F70}" sibTransId="{AB353B86-4AF3-4134-90B3-3F6919B4E4AC}"/>
    <dgm:cxn modelId="{AC8B5580-46B5-4FBC-991B-FFD9A33FD570}" type="presOf" srcId="{91A97B64-7441-4F83-8CE4-CF7CFB6417D7}" destId="{D4299180-578F-4213-818B-7A88DB8BCEFE}" srcOrd="0" destOrd="0" presId="urn:microsoft.com/office/officeart/2005/8/layout/hProcess4#1"/>
    <dgm:cxn modelId="{E622328A-4EFE-4BBC-A706-ADC0AE3A6E39}" type="presOf" srcId="{DC4F72D9-4AAA-4990-9520-39BA148072B9}" destId="{4D4BA8CA-DC26-45FB-B473-05CC3661D8FF}" srcOrd="0" destOrd="0" presId="urn:microsoft.com/office/officeart/2005/8/layout/hProcess4#1"/>
    <dgm:cxn modelId="{8C993D92-EC40-4A29-B6DB-2AC661E8155A}" type="presOf" srcId="{124FBBDF-F973-4D26-85A8-88A5FC2BAE70}" destId="{93E0F5D6-8120-44C6-B9B4-F56F2FB482C0}" srcOrd="0" destOrd="0" presId="urn:microsoft.com/office/officeart/2005/8/layout/hProcess4#1"/>
    <dgm:cxn modelId="{92BF2A95-B6E8-471F-BE78-95C3B6D5E5E9}" type="presOf" srcId="{6B3F21BC-7A38-4631-9D00-6396B1A96B07}" destId="{54F65A8F-2349-4079-9805-388E95EC39F2}" srcOrd="0" destOrd="0" presId="urn:microsoft.com/office/officeart/2005/8/layout/hProcess4#1"/>
    <dgm:cxn modelId="{7A410F97-C728-45BD-92A2-DE87550CD26F}" type="presOf" srcId="{EB0854F3-D508-4BCF-A03E-8F890157F2CE}" destId="{54F65A8F-2349-4079-9805-388E95EC39F2}" srcOrd="0" destOrd="1" presId="urn:microsoft.com/office/officeart/2005/8/layout/hProcess4#1"/>
    <dgm:cxn modelId="{3D2B5A97-AB0E-4E56-B3EB-F26CC52AF9A5}" srcId="{4CE78B76-9EA2-44DB-962C-14A4856B47D3}" destId="{4EC153DC-E387-4157-8FCE-D139AFBFBB60}" srcOrd="3" destOrd="0" parTransId="{F6E94B50-6D29-4D48-9041-6A21794BF379}" sibTransId="{FBB22F2B-C15C-49D6-B16B-AB802FB3D388}"/>
    <dgm:cxn modelId="{C527EA9A-084B-4F2A-ADE4-DBE286BDDF3B}" srcId="{4CE78B76-9EA2-44DB-962C-14A4856B47D3}" destId="{FEC84D0E-10BF-421B-8464-A908CC11FC32}" srcOrd="1" destOrd="0" parTransId="{AC25F2DD-24D5-44F1-8DC9-23D04A424170}" sibTransId="{F54C4E32-D8F7-4085-B3A7-DA5FDC73047A}"/>
    <dgm:cxn modelId="{B65B049E-1147-4B31-9E55-5FB1B69F9107}" srcId="{91A97B64-7441-4F83-8CE4-CF7CFB6417D7}" destId="{B5AB0D79-C2A2-4DFF-843A-5CF78CDF9A88}" srcOrd="0" destOrd="0" parTransId="{CB0FF810-3FBC-4B7C-B27E-3D8CB0327AA5}" sibTransId="{33185104-B4B8-4674-8F63-B85F01AFFFAE}"/>
    <dgm:cxn modelId="{F6124DA2-D171-42EB-BD95-F95E30344118}" srcId="{73D64642-A682-456F-8020-0D6B09EFDF47}" destId="{5B131262-C2C7-4E8E-8226-FD6CB8ED619F}" srcOrd="2" destOrd="0" parTransId="{681CFB7C-BBB8-4F92-B34D-0280D6B6AC16}" sibTransId="{1F0D2A89-F5ED-4DC4-BA0D-3D31D6707EA4}"/>
    <dgm:cxn modelId="{D3B953A5-BAC2-4691-97B1-637982A8BB8B}" type="presOf" srcId="{1D0CE4A2-9FF8-4261-A7D4-8EAF0A5CD6CC}" destId="{6D539AF7-2DE2-439B-A28A-8E067E79E539}" srcOrd="0" destOrd="0" presId="urn:microsoft.com/office/officeart/2005/8/layout/hProcess4#1"/>
    <dgm:cxn modelId="{8EECF4A6-BF23-4B02-B449-E1E87E67E776}" type="presOf" srcId="{F29F7529-ED8E-4861-9BC2-8FCD8F05B775}" destId="{5D44C796-7C56-48BF-8364-63106E880E64}" srcOrd="0" destOrd="2" presId="urn:microsoft.com/office/officeart/2005/8/layout/hProcess4#1"/>
    <dgm:cxn modelId="{1C0BD4B4-A343-4F16-8716-A02683282453}" type="presOf" srcId="{63BF0B2F-1616-461A-8FFE-BC6F01E0AB53}" destId="{4D4BA8CA-DC26-45FB-B473-05CC3661D8FF}" srcOrd="0" destOrd="2" presId="urn:microsoft.com/office/officeart/2005/8/layout/hProcess4#1"/>
    <dgm:cxn modelId="{BFCA74B9-562D-42DD-A3E5-913D1BFC3820}" type="presOf" srcId="{B5AB0D79-C2A2-4DFF-843A-5CF78CDF9A88}" destId="{5D44C796-7C56-48BF-8364-63106E880E64}" srcOrd="0" destOrd="0" presId="urn:microsoft.com/office/officeart/2005/8/layout/hProcess4#1"/>
    <dgm:cxn modelId="{DE0422BA-4EB8-4561-B564-3D3C72E7B7E9}" type="presOf" srcId="{73D64642-A682-456F-8020-0D6B09EFDF47}" destId="{75F9C27A-B168-4AF7-81B4-8382F77D00AB}" srcOrd="0" destOrd="0" presId="urn:microsoft.com/office/officeart/2005/8/layout/hProcess4#1"/>
    <dgm:cxn modelId="{69FC83BC-7963-410B-A677-0615BF95387C}" srcId="{5B131262-C2C7-4E8E-8226-FD6CB8ED619F}" destId="{6B3F21BC-7A38-4631-9D00-6396B1A96B07}" srcOrd="0" destOrd="0" parTransId="{A5ACBB53-01E1-4B60-83C5-4CE7E61FEB00}" sibTransId="{6D2C5D1B-F5AE-4742-AB16-2E6969E0B743}"/>
    <dgm:cxn modelId="{EEBDCEBC-F282-431B-96D1-0AADB84792F7}" type="presOf" srcId="{F4609908-3411-4A2C-8758-337C95CF9F3F}" destId="{D2F66A79-93AD-416E-AC09-1166DEDD9EAD}" srcOrd="1" destOrd="1" presId="urn:microsoft.com/office/officeart/2005/8/layout/hProcess4#1"/>
    <dgm:cxn modelId="{4FDFC5BD-723C-45A8-AA97-A51EC87F9D72}" srcId="{5B131262-C2C7-4E8E-8226-FD6CB8ED619F}" destId="{B8198316-E83C-43E3-87FB-E238527A9316}" srcOrd="3" destOrd="0" parTransId="{F9C139C9-2B10-4741-82B3-C578DC94041F}" sibTransId="{F7365CB4-D6A4-4C31-B738-65022E859F0E}"/>
    <dgm:cxn modelId="{27F513C9-436C-4E05-9813-FCBABCC4AF27}" srcId="{5B131262-C2C7-4E8E-8226-FD6CB8ED619F}" destId="{2972ED7D-33A3-43A3-90AC-4AE0BFCF97A6}" srcOrd="2" destOrd="0" parTransId="{E8BC467D-3541-4729-AB0C-B26C1A95D40C}" sibTransId="{A39983D8-94AF-4E2B-A3EE-B349FA185B87}"/>
    <dgm:cxn modelId="{79F333CE-5A72-4B4D-8F2F-398F516BAD3D}" type="presOf" srcId="{B07A0611-9425-4845-84B1-E0F274D9D18D}" destId="{CDA6B827-F326-4706-8198-D4F2591EC240}" srcOrd="0" destOrd="0" presId="urn:microsoft.com/office/officeart/2005/8/layout/hProcess4#1"/>
    <dgm:cxn modelId="{0D16DFCE-7D89-47A1-8C0D-B7CD3675B5E0}" type="presOf" srcId="{EB0854F3-D508-4BCF-A03E-8F890157F2CE}" destId="{98AD234D-1303-4952-AFB0-F81E08486804}" srcOrd="1" destOrd="1" presId="urn:microsoft.com/office/officeart/2005/8/layout/hProcess4#1"/>
    <dgm:cxn modelId="{AA7A20CF-0EE2-444E-8154-78CC829A789E}" type="presOf" srcId="{1F0D2A89-F5ED-4DC4-BA0D-3D31D6707EA4}" destId="{D77B7222-05D4-4415-9709-0EFDD39C169A}" srcOrd="0" destOrd="0" presId="urn:microsoft.com/office/officeart/2005/8/layout/hProcess4#1"/>
    <dgm:cxn modelId="{5E4A42D0-443E-478D-AEBD-ADCCC3545522}" srcId="{91A97B64-7441-4F83-8CE4-CF7CFB6417D7}" destId="{71025F67-3242-4737-A1AB-26791D9F0CE0}" srcOrd="1" destOrd="0" parTransId="{C891B31F-AAFB-4CB0-8FBE-32E29082094B}" sibTransId="{DACEF7EA-6E46-4C4A-9E9E-D9051E045E3B}"/>
    <dgm:cxn modelId="{DDC5D9D0-8649-4AC1-9B2D-D2B915BAE098}" type="presOf" srcId="{A1FA4003-24B6-4A32-911D-BCBDD70243E5}" destId="{640B585D-12F9-4DD3-9A19-12E00AA08E44}" srcOrd="1" destOrd="4" presId="urn:microsoft.com/office/officeart/2005/8/layout/hProcess4#1"/>
    <dgm:cxn modelId="{32DA45D5-2230-4739-B978-E6BA9697B0B4}" type="presOf" srcId="{2972ED7D-33A3-43A3-90AC-4AE0BFCF97A6}" destId="{54F65A8F-2349-4079-9805-388E95EC39F2}" srcOrd="0" destOrd="2" presId="urn:microsoft.com/office/officeart/2005/8/layout/hProcess4#1"/>
    <dgm:cxn modelId="{EC06E4D5-5909-4100-BF27-E2F96D2EFD93}" type="presOf" srcId="{FEC84D0E-10BF-421B-8464-A908CC11FC32}" destId="{640B585D-12F9-4DD3-9A19-12E00AA08E44}" srcOrd="1" destOrd="1" presId="urn:microsoft.com/office/officeart/2005/8/layout/hProcess4#1"/>
    <dgm:cxn modelId="{B8A87BD8-A564-49BB-A4C5-C103F9485730}" srcId="{4CE78B76-9EA2-44DB-962C-14A4856B47D3}" destId="{A1FA4003-24B6-4A32-911D-BCBDD70243E5}" srcOrd="4" destOrd="0" parTransId="{6F42FE08-AAC4-404C-AA1C-06CEA5990217}" sibTransId="{33DFB29F-71F9-48F5-93AA-F15BCD8AC067}"/>
    <dgm:cxn modelId="{A80A8FDA-7134-4F77-A4F4-8DB14E12517A}" type="presOf" srcId="{2972ED7D-33A3-43A3-90AC-4AE0BFCF97A6}" destId="{98AD234D-1303-4952-AFB0-F81E08486804}" srcOrd="1" destOrd="2" presId="urn:microsoft.com/office/officeart/2005/8/layout/hProcess4#1"/>
    <dgm:cxn modelId="{C31236DF-DA41-4FB1-8BAD-D096AB47B49F}" type="presOf" srcId="{B07A0611-9425-4845-84B1-E0F274D9D18D}" destId="{640B585D-12F9-4DD3-9A19-12E00AA08E44}" srcOrd="1" destOrd="0" presId="urn:microsoft.com/office/officeart/2005/8/layout/hProcess4#1"/>
    <dgm:cxn modelId="{11809DE5-1C0F-478F-A672-31E8207D277E}" srcId="{55681C06-07DE-4142-80E0-801A6148854E}" destId="{F4609908-3411-4A2C-8758-337C95CF9F3F}" srcOrd="1" destOrd="0" parTransId="{3A597645-4A79-4DB8-965B-303EBD0F90B9}" sibTransId="{CDB1C55F-EBBE-48AA-97BD-EBE71AB71E84}"/>
    <dgm:cxn modelId="{15D356F3-9D5E-4F25-A4FA-FDD6AAA7A48B}" type="presOf" srcId="{FEC84D0E-10BF-421B-8464-A908CC11FC32}" destId="{CDA6B827-F326-4706-8198-D4F2591EC240}" srcOrd="0" destOrd="1" presId="urn:microsoft.com/office/officeart/2005/8/layout/hProcess4#1"/>
    <dgm:cxn modelId="{22AA1DF4-83E8-4BC0-AA33-BF69992A803E}" type="presOf" srcId="{63BF0B2F-1616-461A-8FFE-BC6F01E0AB53}" destId="{D2F66A79-93AD-416E-AC09-1166DEDD9EAD}" srcOrd="1" destOrd="2" presId="urn:microsoft.com/office/officeart/2005/8/layout/hProcess4#1"/>
    <dgm:cxn modelId="{B89E8FF4-F6B6-43F7-9F71-3C59C99F3259}" type="presOf" srcId="{5B131262-C2C7-4E8E-8226-FD6CB8ED619F}" destId="{03BB777E-FF2F-4B2E-A474-F835E5908BBB}" srcOrd="0" destOrd="0" presId="urn:microsoft.com/office/officeart/2005/8/layout/hProcess4#1"/>
    <dgm:cxn modelId="{F35DCD16-8CFF-4BBF-8D22-8599BCF6973B}" type="presParOf" srcId="{75F9C27A-B168-4AF7-81B4-8382F77D00AB}" destId="{FEDFE5EF-A42D-4FF7-AB5C-04A6456E7738}" srcOrd="0" destOrd="0" presId="urn:microsoft.com/office/officeart/2005/8/layout/hProcess4#1"/>
    <dgm:cxn modelId="{C194EA8B-C24E-40AF-AC55-FCD89FABDC84}" type="presParOf" srcId="{75F9C27A-B168-4AF7-81B4-8382F77D00AB}" destId="{F7F83C62-43ED-492D-8A50-DFA2C736EF51}" srcOrd="1" destOrd="0" presId="urn:microsoft.com/office/officeart/2005/8/layout/hProcess4#1"/>
    <dgm:cxn modelId="{0D11790A-77E3-4D8D-AA1E-84924E159D4E}" type="presParOf" srcId="{75F9C27A-B168-4AF7-81B4-8382F77D00AB}" destId="{ED35F311-A2FA-440C-ACDA-E406DF43941A}" srcOrd="2" destOrd="0" presId="urn:microsoft.com/office/officeart/2005/8/layout/hProcess4#1"/>
    <dgm:cxn modelId="{BE13026C-528E-49BB-8773-07B10B5E53B3}" type="presParOf" srcId="{ED35F311-A2FA-440C-ACDA-E406DF43941A}" destId="{4F368364-8479-4D51-826D-727A46B51BDD}" srcOrd="0" destOrd="0" presId="urn:microsoft.com/office/officeart/2005/8/layout/hProcess4#1"/>
    <dgm:cxn modelId="{EDA014EF-3DE7-4BE6-AA34-7AA82562D269}" type="presParOf" srcId="{4F368364-8479-4D51-826D-727A46B51BDD}" destId="{EC7DFE99-CC47-4DEA-85DE-4F5E63B5F4A5}" srcOrd="0" destOrd="0" presId="urn:microsoft.com/office/officeart/2005/8/layout/hProcess4#1"/>
    <dgm:cxn modelId="{91BE929F-D287-484A-AE5C-A91B3C2EEE56}" type="presParOf" srcId="{4F368364-8479-4D51-826D-727A46B51BDD}" destId="{5D44C796-7C56-48BF-8364-63106E880E64}" srcOrd="1" destOrd="0" presId="urn:microsoft.com/office/officeart/2005/8/layout/hProcess4#1"/>
    <dgm:cxn modelId="{ECFEA9E8-CAC2-4162-A5EA-881C8E5497AA}" type="presParOf" srcId="{4F368364-8479-4D51-826D-727A46B51BDD}" destId="{A40E2FA9-FFF7-4B6F-B2CC-A5E0064F8094}" srcOrd="2" destOrd="0" presId="urn:microsoft.com/office/officeart/2005/8/layout/hProcess4#1"/>
    <dgm:cxn modelId="{D8E10FE5-5E95-4545-897D-74ACD5E504C1}" type="presParOf" srcId="{4F368364-8479-4D51-826D-727A46B51BDD}" destId="{D4299180-578F-4213-818B-7A88DB8BCEFE}" srcOrd="3" destOrd="0" presId="urn:microsoft.com/office/officeart/2005/8/layout/hProcess4#1"/>
    <dgm:cxn modelId="{F804FA4E-E469-42E2-B0E6-97434CE3A155}" type="presParOf" srcId="{4F368364-8479-4D51-826D-727A46B51BDD}" destId="{E28060FF-7D7E-438B-B42E-3ED5A19A1CBB}" srcOrd="4" destOrd="0" presId="urn:microsoft.com/office/officeart/2005/8/layout/hProcess4#1"/>
    <dgm:cxn modelId="{350ABA49-84CF-4E61-B602-9C628C484E76}" type="presParOf" srcId="{ED35F311-A2FA-440C-ACDA-E406DF43941A}" destId="{93E0F5D6-8120-44C6-B9B4-F56F2FB482C0}" srcOrd="1" destOrd="0" presId="urn:microsoft.com/office/officeart/2005/8/layout/hProcess4#1"/>
    <dgm:cxn modelId="{C6ED08E8-EE3E-47F1-8772-E017F5A9DA0D}" type="presParOf" srcId="{ED35F311-A2FA-440C-ACDA-E406DF43941A}" destId="{97C87A60-5C13-4DC8-8F14-F0D295F84EDB}" srcOrd="2" destOrd="0" presId="urn:microsoft.com/office/officeart/2005/8/layout/hProcess4#1"/>
    <dgm:cxn modelId="{640F5428-237F-4E11-88C0-E05AB6DF2B8D}" type="presParOf" srcId="{97C87A60-5C13-4DC8-8F14-F0D295F84EDB}" destId="{1E302F71-F536-496F-B3C9-AA5EFA5E503C}" srcOrd="0" destOrd="0" presId="urn:microsoft.com/office/officeart/2005/8/layout/hProcess4#1"/>
    <dgm:cxn modelId="{D3885024-71C9-4C8B-A199-8DC92C52EFB7}" type="presParOf" srcId="{97C87A60-5C13-4DC8-8F14-F0D295F84EDB}" destId="{4D4BA8CA-DC26-45FB-B473-05CC3661D8FF}" srcOrd="1" destOrd="0" presId="urn:microsoft.com/office/officeart/2005/8/layout/hProcess4#1"/>
    <dgm:cxn modelId="{3C1DEE3D-3762-4BFD-9927-5FB7665C2F19}" type="presParOf" srcId="{97C87A60-5C13-4DC8-8F14-F0D295F84EDB}" destId="{D2F66A79-93AD-416E-AC09-1166DEDD9EAD}" srcOrd="2" destOrd="0" presId="urn:microsoft.com/office/officeart/2005/8/layout/hProcess4#1"/>
    <dgm:cxn modelId="{967309D6-F9AA-4782-933E-E3A43F721262}" type="presParOf" srcId="{97C87A60-5C13-4DC8-8F14-F0D295F84EDB}" destId="{87ACDC3B-1D0F-4388-8989-4AD078610698}" srcOrd="3" destOrd="0" presId="urn:microsoft.com/office/officeart/2005/8/layout/hProcess4#1"/>
    <dgm:cxn modelId="{C2D7EE67-0D31-4956-B61B-2FD67D4AC7D8}" type="presParOf" srcId="{97C87A60-5C13-4DC8-8F14-F0D295F84EDB}" destId="{4E7A37C9-41BD-4254-87EC-E2BF53E7E99A}" srcOrd="4" destOrd="0" presId="urn:microsoft.com/office/officeart/2005/8/layout/hProcess4#1"/>
    <dgm:cxn modelId="{7CC87957-283A-41FE-A68E-1C5E49791F4E}" type="presParOf" srcId="{ED35F311-A2FA-440C-ACDA-E406DF43941A}" destId="{6D539AF7-2DE2-439B-A28A-8E067E79E539}" srcOrd="3" destOrd="0" presId="urn:microsoft.com/office/officeart/2005/8/layout/hProcess4#1"/>
    <dgm:cxn modelId="{F24E1C1E-9647-4D8E-B566-E8898A8BCE44}" type="presParOf" srcId="{ED35F311-A2FA-440C-ACDA-E406DF43941A}" destId="{7BFD52ED-CEE0-4596-B52E-62BF50882894}" srcOrd="4" destOrd="0" presId="urn:microsoft.com/office/officeart/2005/8/layout/hProcess4#1"/>
    <dgm:cxn modelId="{ED8E301C-D0ED-4FE4-9583-5F9BEA3BC527}" type="presParOf" srcId="{7BFD52ED-CEE0-4596-B52E-62BF50882894}" destId="{1066C7C4-2577-41BB-BC38-0BE5A8AE96EF}" srcOrd="0" destOrd="0" presId="urn:microsoft.com/office/officeart/2005/8/layout/hProcess4#1"/>
    <dgm:cxn modelId="{4EF107EA-6914-40D5-85CF-A97249133125}" type="presParOf" srcId="{7BFD52ED-CEE0-4596-B52E-62BF50882894}" destId="{54F65A8F-2349-4079-9805-388E95EC39F2}" srcOrd="1" destOrd="0" presId="urn:microsoft.com/office/officeart/2005/8/layout/hProcess4#1"/>
    <dgm:cxn modelId="{23642CC5-2D70-4846-A1F5-C96BE4C00FBF}" type="presParOf" srcId="{7BFD52ED-CEE0-4596-B52E-62BF50882894}" destId="{98AD234D-1303-4952-AFB0-F81E08486804}" srcOrd="2" destOrd="0" presId="urn:microsoft.com/office/officeart/2005/8/layout/hProcess4#1"/>
    <dgm:cxn modelId="{ED6E6130-9FAF-4AD5-A310-BAFDE9F48A3D}" type="presParOf" srcId="{7BFD52ED-CEE0-4596-B52E-62BF50882894}" destId="{03BB777E-FF2F-4B2E-A474-F835E5908BBB}" srcOrd="3" destOrd="0" presId="urn:microsoft.com/office/officeart/2005/8/layout/hProcess4#1"/>
    <dgm:cxn modelId="{16BA7A95-508F-48A5-BD17-E73300561618}" type="presParOf" srcId="{7BFD52ED-CEE0-4596-B52E-62BF50882894}" destId="{0646D5FE-C151-43D2-83F4-8B9D919077D7}" srcOrd="4" destOrd="0" presId="urn:microsoft.com/office/officeart/2005/8/layout/hProcess4#1"/>
    <dgm:cxn modelId="{253DFC1C-C501-4BFC-BC56-6E054BF2A419}" type="presParOf" srcId="{ED35F311-A2FA-440C-ACDA-E406DF43941A}" destId="{D77B7222-05D4-4415-9709-0EFDD39C169A}" srcOrd="5" destOrd="0" presId="urn:microsoft.com/office/officeart/2005/8/layout/hProcess4#1"/>
    <dgm:cxn modelId="{4F8249AF-E8D8-4C5A-8887-8DF9B04A6BD8}" type="presParOf" srcId="{ED35F311-A2FA-440C-ACDA-E406DF43941A}" destId="{B1624927-DC10-43C5-8CF7-7838D45A032C}" srcOrd="6" destOrd="0" presId="urn:microsoft.com/office/officeart/2005/8/layout/hProcess4#1"/>
    <dgm:cxn modelId="{04104A32-3824-45D8-A33F-E1C667422EC3}" type="presParOf" srcId="{B1624927-DC10-43C5-8CF7-7838D45A032C}" destId="{9BD9FE2C-D217-45E8-A3B4-6626FD609960}" srcOrd="0" destOrd="0" presId="urn:microsoft.com/office/officeart/2005/8/layout/hProcess4#1"/>
    <dgm:cxn modelId="{E877D7D4-F379-4ACE-961C-08C44C544D45}" type="presParOf" srcId="{B1624927-DC10-43C5-8CF7-7838D45A032C}" destId="{CDA6B827-F326-4706-8198-D4F2591EC240}" srcOrd="1" destOrd="0" presId="urn:microsoft.com/office/officeart/2005/8/layout/hProcess4#1"/>
    <dgm:cxn modelId="{4ADDD0D8-F4D6-470C-B580-F35A6F1E8A19}" type="presParOf" srcId="{B1624927-DC10-43C5-8CF7-7838D45A032C}" destId="{640B585D-12F9-4DD3-9A19-12E00AA08E44}" srcOrd="2" destOrd="0" presId="urn:microsoft.com/office/officeart/2005/8/layout/hProcess4#1"/>
    <dgm:cxn modelId="{AC862F48-DC94-4EA1-8456-094A8DBBFA59}" type="presParOf" srcId="{B1624927-DC10-43C5-8CF7-7838D45A032C}" destId="{6706784E-CC4A-4CBE-BEC2-9B0B081C184D}" srcOrd="3" destOrd="0" presId="urn:microsoft.com/office/officeart/2005/8/layout/hProcess4#1"/>
    <dgm:cxn modelId="{9095FC98-3C8F-496A-8556-EA675B82977D}" type="presParOf" srcId="{B1624927-DC10-43C5-8CF7-7838D45A032C}" destId="{7AD133EC-74F5-4E22-9CC7-54027F65AA3A}" srcOrd="4" destOrd="0" presId="urn:microsoft.com/office/officeart/2005/8/layout/hProcess4#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832573" cy="4354710"/>
        <a:chOff x="0" y="0"/>
        <a:chExt cx="6832573" cy="4354710"/>
      </a:xfrm>
    </dsp:grpSpPr>
    <dsp:sp modelId="{5D44C796-7C56-48BF-8364-63106E880E64}">
      <dsp:nvSpPr>
        <dsp:cNvPr id="4" name="圆角矩形 3"/>
        <dsp:cNvSpPr/>
      </dsp:nvSpPr>
      <dsp:spPr bwMode="white">
        <a:xfrm>
          <a:off x="0" y="1608292"/>
          <a:ext cx="1379897" cy="1138127"/>
        </a:xfrm>
        <a:prstGeom prst="roundRect">
          <a:avLst>
            <a:gd name="adj" fmla="val 10000"/>
          </a:avLst>
        </a:prstGeom>
        <a:sp3d z="-12700" extrusionH="1700" prstMaterial="dkEdge">
          <a:bevelT w="25400" h="6350" prst="softRound"/>
          <a:bevelB w="0" h="0" prst="convex"/>
        </a:sp3d>
      </dsp:spPr>
      <dsp:style>
        <a:lnRef idx="1">
          <a:schemeClr val="accent1"/>
        </a:lnRef>
        <a:fillRef idx="1">
          <a:schemeClr val="lt1">
            <a:alpha val="90000"/>
          </a:schemeClr>
        </a:fillRef>
        <a:effectRef idx="0">
          <a:scrgbClr r="0" g="0" b="0"/>
        </a:effectRef>
        <a:fontRef idx="minor"/>
      </dsp:style>
      <dsp:txBody>
        <a:bodyPr lIns="30480" tIns="30480" rIns="30480" bIns="3048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a:solidFill>
                <a:schemeClr val="dk1"/>
              </a:solidFill>
            </a:rPr>
            <a:t>测试事项沟通</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获得授权</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a:solidFill>
                <a:schemeClr val="dk1"/>
              </a:solidFill>
            </a:rPr>
            <a:t>保密协议</a:t>
          </a:r>
          <a:endParaRPr lang="zh-CN" altLang="en-US" sz="1600" dirty="0">
            <a:solidFill>
              <a:schemeClr val="dk1"/>
            </a:solidFill>
          </a:endParaRPr>
        </a:p>
      </dsp:txBody>
      <dsp:txXfrm>
        <a:off x="0" y="1608292"/>
        <a:ext cx="1379897" cy="1138127"/>
      </dsp:txXfrm>
    </dsp:sp>
    <dsp:sp modelId="{93E0F5D6-8120-44C6-B9B4-F56F2FB482C0}">
      <dsp:nvSpPr>
        <dsp:cNvPr id="6" name="形状 5"/>
        <dsp:cNvSpPr/>
      </dsp:nvSpPr>
      <dsp:spPr bwMode="white">
        <a:xfrm>
          <a:off x="767301" y="1907774"/>
          <a:ext cx="1532580" cy="1532580"/>
        </a:xfrm>
        <a:prstGeom prst="leftCircularArrow">
          <a:avLst>
            <a:gd name="adj1" fmla="val 5000"/>
            <a:gd name="adj2" fmla="val -360000"/>
            <a:gd name="adj3" fmla="val 2275213"/>
            <a:gd name="adj4" fmla="val 9164191"/>
            <a:gd name="adj5" fmla="val 5500"/>
          </a:avLst>
        </a:prstGeom>
        <a:sp3d z="-70000" extrusionH="1700" prstMaterial="translucentPowder">
          <a:bevelT w="25400" h="6350" prst="softRound"/>
          <a:bevelB w="0" h="0" prst="convex"/>
        </a:sp3d>
      </dsp:spPr>
      <dsp:style>
        <a:lnRef idx="0">
          <a:schemeClr val="accent1">
            <a:tint val="60000"/>
          </a:schemeClr>
        </a:lnRef>
        <a:fillRef idx="1">
          <a:schemeClr val="accent1">
            <a:tint val="60000"/>
          </a:schemeClr>
        </a:fillRef>
        <a:effectRef idx="0">
          <a:scrgbClr r="0" g="0" b="0"/>
        </a:effectRef>
        <a:fontRef idx="minor">
          <a:schemeClr val="lt1"/>
        </a:fontRef>
      </dsp:style>
      <dsp:txXfrm>
        <a:off x="767301" y="1907774"/>
        <a:ext cx="1532580" cy="1532580"/>
      </dsp:txXfrm>
    </dsp:sp>
    <dsp:sp modelId="{D4299180-578F-4213-818B-7A88DB8BCEFE}">
      <dsp:nvSpPr>
        <dsp:cNvPr id="5" name="圆角矩形 4"/>
        <dsp:cNvSpPr/>
      </dsp:nvSpPr>
      <dsp:spPr bwMode="white">
        <a:xfrm>
          <a:off x="306644" y="2502534"/>
          <a:ext cx="1226575" cy="487769"/>
        </a:xfrm>
        <a:prstGeom prst="roundRect">
          <a:avLst>
            <a:gd name="adj" fmla="val 10000"/>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40005" tIns="26670" rIns="40005"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a:t>项目启动</a:t>
          </a:r>
        </a:p>
      </dsp:txBody>
      <dsp:txXfrm>
        <a:off x="306644" y="2502534"/>
        <a:ext cx="1226575" cy="487769"/>
      </dsp:txXfrm>
    </dsp:sp>
    <dsp:sp modelId="{4D4BA8CA-DC26-45FB-B473-05CC3661D8FF}">
      <dsp:nvSpPr>
        <dsp:cNvPr id="8" name="圆角矩形 7"/>
        <dsp:cNvSpPr/>
      </dsp:nvSpPr>
      <dsp:spPr bwMode="white">
        <a:xfrm>
          <a:off x="1705122" y="1574148"/>
          <a:ext cx="1462691" cy="1206414"/>
        </a:xfrm>
        <a:prstGeom prst="roundRect">
          <a:avLst>
            <a:gd name="adj" fmla="val 10000"/>
          </a:avLst>
        </a:prstGeom>
        <a:sp3d z="-12700" extrusionH="1700" prstMaterial="dkEdge">
          <a:bevelT w="25400" h="6350" prst="softRound"/>
          <a:bevelB w="0" h="0" prst="convex"/>
        </a:sp3d>
      </dsp:spPr>
      <dsp:style>
        <a:lnRef idx="1">
          <a:schemeClr val="accent1"/>
        </a:lnRef>
        <a:fillRef idx="1">
          <a:schemeClr val="lt1">
            <a:alpha val="90000"/>
          </a:schemeClr>
        </a:fillRef>
        <a:effectRef idx="0">
          <a:scrgbClr r="0" g="0" b="0"/>
        </a:effectRef>
        <a:fontRef idx="minor"/>
      </dsp:style>
      <dsp:txBody>
        <a:bodyPr lIns="30480" tIns="30480" rIns="30480" bIns="3048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a:solidFill>
                <a:schemeClr val="dk1"/>
              </a:solidFill>
            </a:rPr>
            <a:t>编写测试方案</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a:solidFill>
                <a:schemeClr val="dk1"/>
              </a:solidFill>
            </a:rPr>
            <a:t>测试工具准备</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a:solidFill>
                <a:schemeClr val="dk1"/>
              </a:solidFill>
            </a:rPr>
            <a:t>准备应急预案</a:t>
          </a:r>
          <a:endParaRPr lang="zh-CN" altLang="en-US" sz="1600" dirty="0">
            <a:solidFill>
              <a:schemeClr val="dk1"/>
            </a:solidFill>
          </a:endParaRPr>
        </a:p>
      </dsp:txBody>
      <dsp:txXfrm>
        <a:off x="1705122" y="1574148"/>
        <a:ext cx="1462691" cy="1206414"/>
      </dsp:txXfrm>
    </dsp:sp>
    <dsp:sp modelId="{6D539AF7-2DE2-439B-A28A-8E067E79E539}">
      <dsp:nvSpPr>
        <dsp:cNvPr id="10" name="环形箭头 9"/>
        <dsp:cNvSpPr/>
      </dsp:nvSpPr>
      <dsp:spPr bwMode="white">
        <a:xfrm>
          <a:off x="2480997" y="850246"/>
          <a:ext cx="1741897" cy="1741897"/>
        </a:xfrm>
        <a:prstGeom prst="circularArrow">
          <a:avLst>
            <a:gd name="adj1" fmla="val 5000"/>
            <a:gd name="adj2" fmla="val 360000"/>
            <a:gd name="adj3" fmla="val 19556368"/>
            <a:gd name="adj4" fmla="val 12667390"/>
            <a:gd name="adj5" fmla="val 5500"/>
          </a:avLst>
        </a:prstGeom>
        <a:sp3d z="-70000" extrusionH="1700" prstMaterial="translucentPowder">
          <a:bevelT w="25400" h="6350" prst="softRound"/>
          <a:bevelB w="0" h="0" prst="convex"/>
        </a:sp3d>
      </dsp:spPr>
      <dsp:style>
        <a:lnRef idx="0">
          <a:schemeClr val="accent1">
            <a:tint val="60000"/>
          </a:schemeClr>
        </a:lnRef>
        <a:fillRef idx="1">
          <a:schemeClr val="accent1">
            <a:tint val="60000"/>
          </a:schemeClr>
        </a:fillRef>
        <a:effectRef idx="0">
          <a:scrgbClr r="0" g="0" b="0"/>
        </a:effectRef>
        <a:fontRef idx="minor">
          <a:schemeClr val="lt1"/>
        </a:fontRef>
      </dsp:style>
      <dsp:txXfrm>
        <a:off x="2480997" y="850246"/>
        <a:ext cx="1741897" cy="1741897"/>
      </dsp:txXfrm>
    </dsp:sp>
    <dsp:sp modelId="{87ACDC3B-1D0F-4388-8989-4AD078610698}">
      <dsp:nvSpPr>
        <dsp:cNvPr id="9" name="圆角矩形 8"/>
        <dsp:cNvSpPr/>
      </dsp:nvSpPr>
      <dsp:spPr bwMode="white">
        <a:xfrm>
          <a:off x="2030165" y="1315630"/>
          <a:ext cx="1300170" cy="517035"/>
        </a:xfrm>
        <a:prstGeom prst="roundRect">
          <a:avLst>
            <a:gd name="adj" fmla="val 10000"/>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40005" tIns="26670" rIns="40005"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a:t>项目准备</a:t>
          </a:r>
          <a:endParaRPr lang="zh-CN" altLang="en-US" dirty="0"/>
        </a:p>
      </dsp:txBody>
      <dsp:txXfrm>
        <a:off x="2030165" y="1315630"/>
        <a:ext cx="1300170" cy="517035"/>
      </dsp:txXfrm>
    </dsp:sp>
    <dsp:sp modelId="{54F65A8F-2349-4079-9805-388E95EC39F2}">
      <dsp:nvSpPr>
        <dsp:cNvPr id="12" name="圆角矩形 11"/>
        <dsp:cNvSpPr/>
      </dsp:nvSpPr>
      <dsp:spPr bwMode="white">
        <a:xfrm>
          <a:off x="3500058" y="1595981"/>
          <a:ext cx="1379897" cy="1138127"/>
        </a:xfrm>
        <a:prstGeom prst="roundRect">
          <a:avLst>
            <a:gd name="adj" fmla="val 10000"/>
          </a:avLst>
        </a:prstGeom>
        <a:sp3d z="-12700" extrusionH="1700" prstMaterial="dkEdge">
          <a:bevelT w="25400" h="6350" prst="softRound"/>
          <a:bevelB w="0" h="0" prst="convex"/>
        </a:sp3d>
      </dsp:spPr>
      <dsp:style>
        <a:lnRef idx="1">
          <a:schemeClr val="accent1"/>
        </a:lnRef>
        <a:fillRef idx="1">
          <a:schemeClr val="lt1">
            <a:alpha val="90000"/>
          </a:schemeClr>
        </a:fillRef>
        <a:effectRef idx="0">
          <a:scrgbClr r="0" g="0" b="0"/>
        </a:effectRef>
        <a:fontRef idx="minor"/>
      </dsp:style>
      <dsp:txBody>
        <a:bodyPr lIns="30480" tIns="30480" rIns="30480" bIns="3048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a:solidFill>
                <a:schemeClr val="dk1"/>
              </a:solidFill>
            </a:rPr>
            <a:t>信息收集</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脆弱性测试</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a:solidFill>
                <a:schemeClr val="dk1"/>
              </a:solidFill>
            </a:rPr>
            <a:t>问题验证</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a:solidFill>
                <a:schemeClr val="dk1"/>
              </a:solidFill>
            </a:rPr>
            <a:t>关联数据收集</a:t>
          </a:r>
          <a:endParaRPr lang="zh-CN" altLang="en-US" sz="1600" dirty="0">
            <a:solidFill>
              <a:schemeClr val="dk1"/>
            </a:solidFill>
          </a:endParaRPr>
        </a:p>
      </dsp:txBody>
      <dsp:txXfrm>
        <a:off x="3500058" y="1595981"/>
        <a:ext cx="1379897" cy="1138127"/>
      </dsp:txXfrm>
    </dsp:sp>
    <dsp:sp modelId="{D77B7222-05D4-4415-9709-0EFDD39C169A}">
      <dsp:nvSpPr>
        <dsp:cNvPr id="14" name="形状 13"/>
        <dsp:cNvSpPr/>
      </dsp:nvSpPr>
      <dsp:spPr bwMode="white">
        <a:xfrm>
          <a:off x="4297120" y="1912753"/>
          <a:ext cx="1655902" cy="1655902"/>
        </a:xfrm>
        <a:prstGeom prst="leftCircularArrow">
          <a:avLst>
            <a:gd name="adj1" fmla="val 5000"/>
            <a:gd name="adj2" fmla="val -360000"/>
            <a:gd name="adj3" fmla="val 2738031"/>
            <a:gd name="adj4" fmla="val 9627009"/>
            <a:gd name="adj5" fmla="val 5500"/>
          </a:avLst>
        </a:prstGeom>
        <a:sp3d z="-70000" extrusionH="1700" prstMaterial="translucentPowder">
          <a:bevelT w="25400" h="6350" prst="softRound"/>
          <a:bevelB w="0" h="0" prst="convex"/>
        </a:sp3d>
      </dsp:spPr>
      <dsp:style>
        <a:lnRef idx="0">
          <a:schemeClr val="accent1">
            <a:tint val="60000"/>
          </a:schemeClr>
        </a:lnRef>
        <a:fillRef idx="1">
          <a:schemeClr val="accent1">
            <a:tint val="60000"/>
          </a:schemeClr>
        </a:fillRef>
        <a:effectRef idx="0">
          <a:scrgbClr r="0" g="0" b="0"/>
        </a:effectRef>
        <a:fontRef idx="minor">
          <a:schemeClr val="lt1"/>
        </a:fontRef>
      </dsp:style>
      <dsp:txXfrm>
        <a:off x="4297120" y="1912753"/>
        <a:ext cx="1655902" cy="1655902"/>
      </dsp:txXfrm>
    </dsp:sp>
    <dsp:sp modelId="{03BB777E-FF2F-4B2E-A474-F835E5908BBB}">
      <dsp:nvSpPr>
        <dsp:cNvPr id="13" name="圆角矩形 12"/>
        <dsp:cNvSpPr/>
      </dsp:nvSpPr>
      <dsp:spPr bwMode="white">
        <a:xfrm>
          <a:off x="3808882" y="2502534"/>
          <a:ext cx="1226575" cy="487769"/>
        </a:xfrm>
        <a:prstGeom prst="roundRect">
          <a:avLst>
            <a:gd name="adj" fmla="val 10000"/>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40005" tIns="26670" rIns="40005"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a:t>测试实施</a:t>
          </a:r>
          <a:endParaRPr lang="zh-CN" altLang="en-US" dirty="0"/>
        </a:p>
      </dsp:txBody>
      <dsp:txXfrm>
        <a:off x="3808882" y="2502534"/>
        <a:ext cx="1226575" cy="487769"/>
      </dsp:txXfrm>
    </dsp:sp>
    <dsp:sp modelId="{CDA6B827-F326-4706-8198-D4F2591EC240}">
      <dsp:nvSpPr>
        <dsp:cNvPr id="16" name="圆角矩形 15"/>
        <dsp:cNvSpPr/>
      </dsp:nvSpPr>
      <dsp:spPr bwMode="white">
        <a:xfrm>
          <a:off x="5285088" y="1751567"/>
          <a:ext cx="1462691" cy="1206414"/>
        </a:xfrm>
        <a:prstGeom prst="roundRect">
          <a:avLst>
            <a:gd name="adj" fmla="val 10000"/>
          </a:avLst>
        </a:prstGeom>
        <a:sp3d z="-12700" extrusionH="1700" prstMaterial="dkEdge">
          <a:bevelT w="25400" h="6350" prst="softRound"/>
          <a:bevelB w="0" h="0" prst="convex"/>
        </a:sp3d>
      </dsp:spPr>
      <dsp:style>
        <a:lnRef idx="1">
          <a:schemeClr val="accent1"/>
        </a:lnRef>
        <a:fillRef idx="1">
          <a:schemeClr val="lt1">
            <a:alpha val="90000"/>
          </a:schemeClr>
        </a:fillRef>
        <a:effectRef idx="0">
          <a:scrgbClr r="0" g="0" b="0"/>
        </a:effectRef>
        <a:fontRef idx="minor"/>
      </dsp:style>
      <dsp:txBody>
        <a:bodyPr lIns="30480" tIns="30480" rIns="30480" bIns="3048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a:solidFill>
                <a:schemeClr val="dk1"/>
              </a:solidFill>
            </a:rPr>
            <a:t>测试数据</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问题汇总</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chemeClr val="dk1"/>
              </a:solidFill>
            </a:rPr>
            <a:t>解决措施</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a:solidFill>
                <a:schemeClr val="dk1"/>
              </a:solidFill>
            </a:rPr>
            <a:t>测试报告</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a:solidFill>
                <a:schemeClr val="dk1"/>
              </a:solidFill>
            </a:rPr>
            <a:t>汇报幻灯片</a:t>
          </a:r>
          <a:endParaRPr lang="zh-CN" altLang="en-US" sz="1600" dirty="0">
            <a:solidFill>
              <a:schemeClr val="dk1"/>
            </a:solidFill>
          </a:endParaRPr>
        </a:p>
      </dsp:txBody>
      <dsp:txXfrm>
        <a:off x="5285088" y="1751567"/>
        <a:ext cx="1462691" cy="1206414"/>
      </dsp:txXfrm>
    </dsp:sp>
    <dsp:sp modelId="{6706784E-CC4A-4CBE-BEC2-9B0B081C184D}">
      <dsp:nvSpPr>
        <dsp:cNvPr id="17" name="圆角矩形 16"/>
        <dsp:cNvSpPr/>
      </dsp:nvSpPr>
      <dsp:spPr bwMode="white">
        <a:xfrm>
          <a:off x="5532403" y="1315630"/>
          <a:ext cx="1300170" cy="517035"/>
        </a:xfrm>
        <a:prstGeom prst="roundRect">
          <a:avLst>
            <a:gd name="adj" fmla="val 10000"/>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40005" tIns="26670" rIns="40005"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a:t>测试汇报</a:t>
          </a:r>
        </a:p>
      </dsp:txBody>
      <dsp:txXfrm>
        <a:off x="5532403" y="1315630"/>
        <a:ext cx="1300170" cy="517035"/>
      </dsp:txXfrm>
    </dsp:sp>
    <dsp:sp modelId="{EC7DFE99-CC47-4DEA-85DE-4F5E63B5F4A5}">
      <dsp:nvSpPr>
        <dsp:cNvPr id="3" name="矩形 2" hidden="1"/>
        <dsp:cNvSpPr/>
      </dsp:nvSpPr>
      <dsp:spPr>
        <a:xfrm>
          <a:off x="0" y="1364407"/>
          <a:ext cx="1533219" cy="1625895"/>
        </a:xfrm>
        <a:prstGeom prst="rect">
          <a:avLst/>
        </a:prstGeom>
      </dsp:spPr>
      <dsp:txXfrm>
        <a:off x="0" y="1364407"/>
        <a:ext cx="1533219" cy="1625895"/>
      </dsp:txXfrm>
    </dsp:sp>
    <dsp:sp modelId="{1E302F71-F536-496F-B3C9-AA5EFA5E503C}">
      <dsp:nvSpPr>
        <dsp:cNvPr id="7" name="矩形 6" hidden="1"/>
        <dsp:cNvSpPr/>
      </dsp:nvSpPr>
      <dsp:spPr>
        <a:xfrm>
          <a:off x="1705122" y="1315630"/>
          <a:ext cx="1625212" cy="1723449"/>
        </a:xfrm>
        <a:prstGeom prst="rect">
          <a:avLst/>
        </a:prstGeom>
      </dsp:spPr>
      <dsp:txXfrm>
        <a:off x="1705122" y="1315630"/>
        <a:ext cx="1625212" cy="1723449"/>
      </dsp:txXfrm>
    </dsp:sp>
    <dsp:sp modelId="{1066C7C4-2577-41BB-BC38-0BE5A8AE96EF}">
      <dsp:nvSpPr>
        <dsp:cNvPr id="11" name="矩形 10" hidden="1"/>
        <dsp:cNvSpPr/>
      </dsp:nvSpPr>
      <dsp:spPr>
        <a:xfrm>
          <a:off x="3502238" y="1364407"/>
          <a:ext cx="1533219" cy="1625895"/>
        </a:xfrm>
        <a:prstGeom prst="rect">
          <a:avLst/>
        </a:prstGeom>
      </dsp:spPr>
      <dsp:txXfrm>
        <a:off x="3502238" y="1364407"/>
        <a:ext cx="1533219" cy="1625895"/>
      </dsp:txXfrm>
    </dsp:sp>
    <dsp:sp modelId="{9BD9FE2C-D217-45E8-A3B4-6626FD609960}">
      <dsp:nvSpPr>
        <dsp:cNvPr id="15" name="矩形 14" hidden="1"/>
        <dsp:cNvSpPr/>
      </dsp:nvSpPr>
      <dsp:spPr>
        <a:xfrm>
          <a:off x="5207361" y="1315630"/>
          <a:ext cx="1625212" cy="1723449"/>
        </a:xfrm>
        <a:prstGeom prst="rect">
          <a:avLst/>
        </a:prstGeom>
      </dsp:spPr>
      <dsp:txXfrm>
        <a:off x="5207361" y="1315630"/>
        <a:ext cx="1625212" cy="172344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1">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FFB25B91-0E21-43A0-99BF-C68B11572A20}"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8D12C492-2B8C-43C6-A74C-4A410CC2D6DF}"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8C53E681-7DAD-43E1-B03D-9E59A72F1C76}"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27038BEC-0B24-4046-901B-81290129590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a:ln>
            <a:solidFill>
              <a:srgbClr val="000000"/>
            </a:solidFill>
          </a:ln>
        </p:spPr>
      </p:sp>
      <p:sp>
        <p:nvSpPr>
          <p:cNvPr id="18434" name="文本占位符 2"/>
          <p:cNvSpPr>
            <a:spLocks noGrp="1"/>
          </p:cNvSpPr>
          <p:nvPr>
            <p:ph type="body"/>
          </p:nvPr>
        </p:nvSpPr>
        <p:spPr>
          <a:noFill/>
          <a:ln>
            <a:noFill/>
          </a:ln>
        </p:spPr>
        <p:txBody>
          <a:bodyPr lIns="91440" tIns="45720" rIns="91440" bIns="45720" anchor="t"/>
          <a:lstStyle/>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defRPr/>
            </a:pPr>
            <a:fld id="{27038BEC-0B24-4046-901B-81290129590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黑盒测试是一种软件测试方法，也称为功能测试。它是一种测试软件系统的方法，不需要了解其内部实现细节和代码结构，只关注软件系统的输入和输出，测试是否满足规定的功能需求和性能要求。黑盒测试主要通过输入数据来检测系统的响应和输出结果，测试人员不需要了解软件系统的内部实现细节和代码结构，只需要按照预定的测试用例进行测试。黑盒测试可以发现软件系统中的逻辑错误、功能缺陷、性能瓶颈等问题，提高软件系统的质量和可靠性。</a:t>
            </a:r>
            <a:endParaRPr lang="zh-CN" altLang="en-US"/>
          </a:p>
          <a:p>
            <a:r>
              <a:rPr lang="zh-CN" altLang="en-US"/>
              <a:t>白盒测试是一种测试用例设计方法，盒子指的是被测试的软件，白盒指的是盒子是可视的,你清楚盒子内部的东西以及里面是如何运作的。"白盒"法全面了解程序内部逻辑结构、对所有逻辑路径进行测试</a:t>
            </a:r>
            <a:endParaRPr lang="zh-CN" altLang="en-US"/>
          </a:p>
          <a:p>
            <a:r>
              <a:rPr lang="zh-CN" altLang="en-US"/>
              <a:t>10.0.0.0/8 10.0.0.0 - 10.255.255.255 172.16.0.0/12 172.16.0.0 - 172.31.255.255 192.168.0.0/16 192.168.0.0 - 192.168.255.255 以上三个网段分别属于A、B、C三类IP地址，</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幻灯片图像占位符 1"/>
          <p:cNvSpPr>
            <a:spLocks noGrp="1" noRot="1" noChangeAspect="1"/>
          </p:cNvSpPr>
          <p:nvPr>
            <p:ph type="sldImg"/>
          </p:nvPr>
        </p:nvSpPr>
        <p:spPr>
          <a:ln>
            <a:solidFill>
              <a:srgbClr val="000000"/>
            </a:solidFill>
          </a:ln>
        </p:spPr>
      </p:sp>
      <p:sp>
        <p:nvSpPr>
          <p:cNvPr id="302082" name="文本占位符 2"/>
          <p:cNvSpPr>
            <a:spLocks noGrp="1"/>
          </p:cNvSpPr>
          <p:nvPr>
            <p:ph type="body"/>
          </p:nvPr>
        </p:nvSpPr>
        <p:spPr>
          <a:noFill/>
          <a:ln>
            <a:noFill/>
          </a:ln>
        </p:spPr>
        <p:txBody>
          <a:bodyPr lIns="91440" tIns="45720" rIns="91440" bIns="45720" anchor="t"/>
          <a:lstStyle/>
          <a:p>
            <a:pPr lvl="0"/>
            <a:endParaRPr lang="zh-CN" altLang="en-US"/>
          </a:p>
        </p:txBody>
      </p:sp>
      <p:sp>
        <p:nvSpPr>
          <p:cNvPr id="4" name="灯片编号占位符 3"/>
          <p:cNvSpPr>
            <a:spLocks noGrp="1"/>
          </p:cNvSpPr>
          <p:nvPr>
            <p:ph type="sldNum" sz="quarter" idx="5"/>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defRPr/>
            </a:pPr>
            <a:fld id="{27038BEC-0B24-4046-901B-81290129590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hasCustomPrompt="1"/>
          </p:nvPr>
        </p:nvSpPr>
        <p:spPr>
          <a:xfrm>
            <a:off x="1143000" y="2702001"/>
            <a:ext cx="6858000" cy="124203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pPr fontAlgn="base"/>
            <a:r>
              <a:rPr lang="zh-CN" altLang="en-US" strike="noStrike" noProof="1"/>
              <a:t>单击以编辑母版副标题样式</a:t>
            </a:r>
            <a:endParaRPr lang="zh-CN" altLang="en-US" strike="noStrike" noProof="1"/>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199" y="110748"/>
            <a:ext cx="8229601" cy="539447"/>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a:xfrm>
            <a:off x="457200" y="897721"/>
            <a:ext cx="8229600" cy="3619035"/>
          </a:xfrm>
        </p:spPr>
        <p:txBody>
          <a:bodyPr/>
          <a:lstStyle>
            <a:lvl1pPr>
              <a:lnSpc>
                <a:spcPct val="100000"/>
              </a:lnSpc>
              <a:defRPr sz="2100" b="0"/>
            </a:lvl1pPr>
            <a:lvl2pPr>
              <a:lnSpc>
                <a:spcPct val="100000"/>
              </a:lnSpc>
              <a:defRPr sz="1800" b="0"/>
            </a:lvl2pPr>
            <a:lvl3pPr>
              <a:lnSpc>
                <a:spcPct val="100000"/>
              </a:lnSpc>
              <a:defRPr sz="1500" b="0"/>
            </a:lvl3pPr>
            <a:lvl4pPr>
              <a:lnSpc>
                <a:spcPct val="100000"/>
              </a:lnSpc>
              <a:defRPr sz="1500" b="0"/>
            </a:lvl4pPr>
            <a:lvl5pPr>
              <a:lnSpc>
                <a:spcPct val="100000"/>
              </a:lnSpc>
              <a:defRPr sz="1500" b="0"/>
            </a:lvl5p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框 4"/>
          <p:cNvSpPr txBox="1"/>
          <p:nvPr userDrawn="1"/>
        </p:nvSpPr>
        <p:spPr>
          <a:xfrm>
            <a:off x="4370662" y="4840849"/>
            <a:ext cx="257175" cy="252730"/>
          </a:xfrm>
          <a:prstGeom prst="rect">
            <a:avLst/>
          </a:prstGeom>
          <a:noFill/>
        </p:spPr>
        <p:txBody>
          <a:bodyPr wrap="none" rtlCol="0">
            <a:spAutoFit/>
          </a:bodyPr>
          <a:lstStyle/>
          <a:p>
            <a:fld id="{1B100B7C-21FA-4597-9079-2941DAE156CF}" type="slidenum">
              <a:rPr lang="zh-CN" altLang="en-US" sz="1050" smtClean="0"/>
            </a:fld>
            <a:endParaRPr lang="zh-CN" altLang="en-US" sz="1050"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199" y="110748"/>
            <a:ext cx="8229601" cy="539447"/>
          </a:xfrm>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a:xfrm>
            <a:off x="457200" y="1005752"/>
            <a:ext cx="3970784" cy="3589674"/>
          </a:xfrm>
        </p:spPr>
        <p:txBody>
          <a:bodyPr/>
          <a:lstStyle>
            <a:lvl1pPr>
              <a:lnSpc>
                <a:spcPct val="100000"/>
              </a:lnSpc>
              <a:defRPr sz="2100" b="0"/>
            </a:lvl1pPr>
            <a:lvl2pPr>
              <a:lnSpc>
                <a:spcPct val="100000"/>
              </a:lnSpc>
              <a:defRPr sz="1800" b="0"/>
            </a:lvl2pPr>
            <a:lvl3pPr>
              <a:lnSpc>
                <a:spcPct val="100000"/>
              </a:lnSpc>
              <a:defRPr sz="1500" b="0"/>
            </a:lvl3pPr>
            <a:lvl4pPr>
              <a:lnSpc>
                <a:spcPct val="100000"/>
              </a:lnSpc>
              <a:defRPr sz="1500" b="0"/>
            </a:lvl4pPr>
            <a:lvl5pPr>
              <a:lnSpc>
                <a:spcPct val="100000"/>
              </a:lnSpc>
              <a:defRPr sz="1500" b="0"/>
            </a:lvl5p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框 4"/>
          <p:cNvSpPr txBox="1"/>
          <p:nvPr userDrawn="1"/>
        </p:nvSpPr>
        <p:spPr>
          <a:xfrm>
            <a:off x="4298656" y="4840849"/>
            <a:ext cx="257175" cy="252730"/>
          </a:xfrm>
          <a:prstGeom prst="rect">
            <a:avLst/>
          </a:prstGeom>
          <a:noFill/>
        </p:spPr>
        <p:txBody>
          <a:bodyPr wrap="none" rtlCol="0">
            <a:spAutoFit/>
          </a:bodyPr>
          <a:lstStyle/>
          <a:p>
            <a:fld id="{1B100B7C-21FA-4597-9079-2941DAE156CF}" type="slidenum">
              <a:rPr lang="zh-CN" altLang="en-US" sz="1050" smtClean="0"/>
            </a:fld>
            <a:endParaRPr lang="zh-CN" altLang="en-US" sz="1050" dirty="0"/>
          </a:p>
        </p:txBody>
      </p:sp>
      <p:sp>
        <p:nvSpPr>
          <p:cNvPr id="6" name="内容占位符 2"/>
          <p:cNvSpPr>
            <a:spLocks noGrp="1"/>
          </p:cNvSpPr>
          <p:nvPr>
            <p:ph idx="10" hasCustomPrompt="1"/>
          </p:nvPr>
        </p:nvSpPr>
        <p:spPr>
          <a:xfrm>
            <a:off x="4499993" y="1005751"/>
            <a:ext cx="4186808" cy="3589674"/>
          </a:xfrm>
        </p:spPr>
        <p:txBody>
          <a:bodyPr/>
          <a:lstStyle>
            <a:lvl1pPr>
              <a:lnSpc>
                <a:spcPct val="100000"/>
              </a:lnSpc>
              <a:defRPr sz="2100" b="0"/>
            </a:lvl1pPr>
            <a:lvl2pPr>
              <a:lnSpc>
                <a:spcPct val="100000"/>
              </a:lnSpc>
              <a:defRPr sz="1800" b="0"/>
            </a:lvl2pPr>
            <a:lvl3pPr>
              <a:lnSpc>
                <a:spcPct val="100000"/>
              </a:lnSpc>
              <a:defRPr sz="1500" b="0"/>
            </a:lvl3pPr>
            <a:lvl4pPr>
              <a:lnSpc>
                <a:spcPct val="100000"/>
              </a:lnSpc>
              <a:defRPr sz="1500" b="0"/>
            </a:lvl4pPr>
            <a:lvl5pPr>
              <a:lnSpc>
                <a:spcPct val="100000"/>
              </a:lnSpc>
              <a:defRPr sz="1500" b="0"/>
            </a:lvl5p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Tree>
  </p:cSld>
  <p:clrMapOvr>
    <a:masterClrMapping/>
  </p:clrMapOvr>
  <p:hf hdr="0" dt="0"/>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199" y="110748"/>
            <a:ext cx="8229601" cy="539447"/>
          </a:xfrm>
          <a:prstGeom prst="rect">
            <a:avLst/>
          </a:prstGeom>
          <a:noFill/>
          <a:ln w="9525">
            <a:noFill/>
          </a:ln>
        </p:spPr>
        <p:txBody>
          <a:bodyPr anchor="ctr"/>
          <a:lstStyle/>
          <a:p>
            <a:pPr lvl="0"/>
            <a:r>
              <a:rPr lang="zh-CN" altLang="zh-CN" dirty="0"/>
              <a:t>单击此处编辑母版标题样式</a:t>
            </a:r>
            <a:endParaRPr lang="zh-CN" altLang="zh-CN" dirty="0"/>
          </a:p>
        </p:txBody>
      </p:sp>
      <p:sp>
        <p:nvSpPr>
          <p:cNvPr id="1027" name="Rectangle 3"/>
          <p:cNvSpPr>
            <a:spLocks noGrp="1"/>
          </p:cNvSpPr>
          <p:nvPr>
            <p:ph type="body"/>
          </p:nvPr>
        </p:nvSpPr>
        <p:spPr>
          <a:xfrm>
            <a:off x="457200" y="897721"/>
            <a:ext cx="8229600" cy="3697705"/>
          </a:xfrm>
          <a:prstGeom prst="rect">
            <a:avLst/>
          </a:prstGeom>
          <a:noFill/>
          <a:ln w="9525">
            <a:noFill/>
          </a:ln>
        </p:spPr>
        <p:txBody>
          <a:bodyPr anchor="t"/>
          <a:lstStyle/>
          <a:p>
            <a:pPr lvl="0"/>
            <a:r>
              <a:rPr lang="zh-CN" altLang="zh-CN" dirty="0"/>
              <a:t>单击此处编辑母版文本样式</a:t>
            </a:r>
            <a:endParaRPr lang="zh-CN" altLang="zh-CN" dirty="0"/>
          </a:p>
          <a:p>
            <a:pPr lvl="1" indent="-285750"/>
            <a:r>
              <a:rPr lang="zh-CN" altLang="zh-CN" dirty="0"/>
              <a:t>第二级</a:t>
            </a:r>
            <a:endParaRPr lang="zh-CN" altLang="zh-CN" dirty="0"/>
          </a:p>
          <a:p>
            <a:pPr lvl="2" indent="-228600"/>
            <a:r>
              <a:rPr lang="zh-CN" altLang="zh-CN" dirty="0"/>
              <a:t>第三级</a:t>
            </a:r>
            <a:endParaRPr lang="zh-CN" altLang="zh-CN" dirty="0"/>
          </a:p>
          <a:p>
            <a:pPr lvl="3" indent="-228600"/>
            <a:r>
              <a:rPr lang="zh-CN" altLang="zh-CN" dirty="0"/>
              <a:t>第四级</a:t>
            </a:r>
            <a:endParaRPr lang="zh-CN" altLang="zh-CN" dirty="0"/>
          </a:p>
          <a:p>
            <a:pPr lvl="4" indent="-228600"/>
            <a:r>
              <a:rPr lang="zh-CN" altLang="zh-CN" dirty="0"/>
              <a:t>第五级</a:t>
            </a:r>
            <a:endParaRPr lang="zh-CN"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rtl="0" eaLnBrk="0" fontAlgn="base" hangingPunct="0">
        <a:spcBef>
          <a:spcPct val="0"/>
        </a:spcBef>
        <a:spcAft>
          <a:spcPct val="0"/>
        </a:spcAft>
        <a:defRPr sz="2700" b="1" kern="1200">
          <a:solidFill>
            <a:srgbClr val="0B418A"/>
          </a:solidFill>
          <a:latin typeface="+mj-lt"/>
          <a:ea typeface="+mj-ea"/>
          <a:cs typeface="+mj-cs"/>
        </a:defRPr>
      </a:lvl1pPr>
      <a:lvl2pPr algn="l" rtl="0" eaLnBrk="0" fontAlgn="base" hangingPunct="0">
        <a:spcBef>
          <a:spcPct val="0"/>
        </a:spcBef>
        <a:spcAft>
          <a:spcPct val="0"/>
        </a:spcAft>
        <a:defRPr sz="3600" b="1">
          <a:solidFill>
            <a:srgbClr val="0B418A"/>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3600" b="1">
          <a:solidFill>
            <a:srgbClr val="0B418A"/>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3600" b="1">
          <a:solidFill>
            <a:srgbClr val="0B418A"/>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3600" b="1">
          <a:solidFill>
            <a:srgbClr val="0B418A"/>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600" b="1">
          <a:solidFill>
            <a:srgbClr val="0B418A"/>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600" b="1">
          <a:solidFill>
            <a:srgbClr val="0B418A"/>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600" b="1">
          <a:solidFill>
            <a:srgbClr val="0B418A"/>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600" b="1">
          <a:solidFill>
            <a:srgbClr val="0B418A"/>
          </a:solidFill>
          <a:latin typeface="Arial" panose="020B0604020202020204" pitchFamily="34" charset="0"/>
          <a:ea typeface="微软雅黑" panose="020B0503020204020204" pitchFamily="34" charset="-122"/>
        </a:defRPr>
      </a:lvl9pPr>
    </p:titleStyle>
    <p:bodyStyle>
      <a:lvl1pPr marL="257175" indent="-257175" algn="l" rtl="0" eaLnBrk="0" fontAlgn="base" hangingPunct="0">
        <a:lnSpc>
          <a:spcPct val="100000"/>
        </a:lnSpc>
        <a:spcBef>
          <a:spcPct val="15000"/>
        </a:spcBef>
        <a:spcAft>
          <a:spcPct val="0"/>
        </a:spcAft>
        <a:buClr>
          <a:schemeClr val="bg2"/>
        </a:buClr>
        <a:buSzPct val="70000"/>
        <a:buFont typeface="Wingdings" panose="05000000000000000000" pitchFamily="2" charset="2"/>
        <a:buChar char="u"/>
        <a:defRPr sz="2100" b="0" kern="1200">
          <a:solidFill>
            <a:schemeClr val="tx1"/>
          </a:solidFill>
          <a:latin typeface="+mn-lt"/>
          <a:ea typeface="+mn-ea"/>
          <a:cs typeface="+mn-cs"/>
        </a:defRPr>
      </a:lvl1pPr>
      <a:lvl2pPr marL="557530" indent="-214630" algn="l" rtl="0" eaLnBrk="0" fontAlgn="base" hangingPunct="0">
        <a:lnSpc>
          <a:spcPct val="100000"/>
        </a:lnSpc>
        <a:spcBef>
          <a:spcPct val="15000"/>
        </a:spcBef>
        <a:spcAft>
          <a:spcPct val="0"/>
        </a:spcAft>
        <a:buClr>
          <a:schemeClr val="bg2"/>
        </a:buClr>
        <a:buSzPct val="70000"/>
        <a:buFont typeface="Wingdings" panose="05000000000000000000" pitchFamily="2" charset="2"/>
        <a:buChar char="u"/>
        <a:defRPr sz="1800" kern="1200">
          <a:solidFill>
            <a:schemeClr val="tx1"/>
          </a:solidFill>
          <a:latin typeface="+mn-lt"/>
          <a:ea typeface="+mn-ea"/>
          <a:cs typeface="+mn-cs"/>
        </a:defRPr>
      </a:lvl2pPr>
      <a:lvl3pPr marL="857250" indent="-171450" algn="l" rtl="0" eaLnBrk="0" fontAlgn="base" hangingPunct="0">
        <a:lnSpc>
          <a:spcPct val="100000"/>
        </a:lnSpc>
        <a:spcBef>
          <a:spcPct val="15000"/>
        </a:spcBef>
        <a:spcAft>
          <a:spcPct val="0"/>
        </a:spcAft>
        <a:buClr>
          <a:schemeClr val="bg2"/>
        </a:buClr>
        <a:buSzPct val="70000"/>
        <a:buFont typeface="Wingdings" panose="05000000000000000000" pitchFamily="2" charset="2"/>
        <a:buChar char="u"/>
        <a:defRPr sz="1500" kern="1200">
          <a:solidFill>
            <a:schemeClr val="tx1"/>
          </a:solidFill>
          <a:latin typeface="+mn-lt"/>
          <a:ea typeface="+mn-ea"/>
          <a:cs typeface="+mn-cs"/>
        </a:defRPr>
      </a:lvl3pPr>
      <a:lvl4pPr marL="1200150" indent="-171450" algn="l" rtl="0" eaLnBrk="0" fontAlgn="base" hangingPunct="0">
        <a:lnSpc>
          <a:spcPct val="100000"/>
        </a:lnSpc>
        <a:spcBef>
          <a:spcPct val="15000"/>
        </a:spcBef>
        <a:spcAft>
          <a:spcPct val="0"/>
        </a:spcAft>
        <a:buClr>
          <a:schemeClr val="bg2"/>
        </a:buClr>
        <a:buSzPct val="70000"/>
        <a:buFont typeface="Wingdings" panose="05000000000000000000" pitchFamily="2" charset="2"/>
        <a:buChar char="u"/>
        <a:defRPr sz="1500" kern="1200">
          <a:solidFill>
            <a:schemeClr val="tx1"/>
          </a:solidFill>
          <a:latin typeface="+mn-lt"/>
          <a:ea typeface="+mn-ea"/>
          <a:cs typeface="+mn-cs"/>
        </a:defRPr>
      </a:lvl4pPr>
      <a:lvl5pPr marL="1543050" indent="-171450" algn="l" rtl="0" eaLnBrk="0" fontAlgn="base" hangingPunct="0">
        <a:lnSpc>
          <a:spcPct val="100000"/>
        </a:lnSpc>
        <a:spcBef>
          <a:spcPct val="15000"/>
        </a:spcBef>
        <a:spcAft>
          <a:spcPct val="0"/>
        </a:spcAft>
        <a:buClr>
          <a:schemeClr val="bg2"/>
        </a:buClr>
        <a:buSzPct val="70000"/>
        <a:buFont typeface="Wingdings" panose="05000000000000000000" pitchFamily="2" charset="2"/>
        <a:buChar char="u"/>
        <a:defRPr sz="150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17410" name="Rectangle 2"/>
          <p:cNvSpPr>
            <a:spLocks noGrp="1"/>
          </p:cNvSpPr>
          <p:nvPr>
            <p:ph type="ctrTitle"/>
          </p:nvPr>
        </p:nvSpPr>
        <p:spPr>
          <a:xfrm>
            <a:off x="1655650" y="2301881"/>
            <a:ext cx="5830320" cy="596607"/>
          </a:xfrm>
        </p:spPr>
        <p:txBody>
          <a:bodyPr vert="horz" wrap="square" lIns="68591" tIns="34295" rIns="68591" bIns="34295" anchor="ctr"/>
          <a:lstStyle/>
          <a:p>
            <a:pPr eaLnBrk="1" hangingPunct="1">
              <a:buClrTx/>
              <a:buSzTx/>
              <a:buFontTx/>
            </a:pPr>
            <a:r>
              <a:rPr lang="zh-CN" altLang="en-US" sz="3600" dirty="0"/>
              <a:t>渗透测试流程</a:t>
            </a:r>
            <a:endParaRPr lang="zh-CN" altLang="en-US" sz="3600" dirty="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渗透测试分类</a:t>
            </a:r>
            <a:endParaRPr lang="zh-CN" altLang="en-US" dirty="0"/>
          </a:p>
        </p:txBody>
      </p:sp>
      <p:sp>
        <p:nvSpPr>
          <p:cNvPr id="5" name="内容占位符 4"/>
          <p:cNvSpPr>
            <a:spLocks noGrp="1"/>
          </p:cNvSpPr>
          <p:nvPr>
            <p:ph idx="1"/>
          </p:nvPr>
        </p:nvSpPr>
        <p:spPr/>
        <p:txBody>
          <a:bodyPr/>
          <a:lstStyle/>
          <a:p>
            <a:r>
              <a:rPr lang="zh-CN" altLang="en-US" dirty="0"/>
              <a:t>按测试方式</a:t>
            </a:r>
            <a:endParaRPr lang="en-US" altLang="zh-CN" dirty="0"/>
          </a:p>
          <a:p>
            <a:pPr lvl="1"/>
            <a:r>
              <a:rPr lang="zh-CN" altLang="en-US" sz="1800" b="0" i="0" dirty="0">
                <a:effectLst/>
                <a:latin typeface="-apple-system"/>
              </a:rPr>
              <a:t>黑盒渗透测试</a:t>
            </a:r>
            <a:endParaRPr lang="en-US" altLang="zh-CN" sz="1800" b="0" i="0" dirty="0">
              <a:effectLst/>
              <a:latin typeface="-apple-system"/>
            </a:endParaRPr>
          </a:p>
          <a:p>
            <a:pPr lvl="1"/>
            <a:r>
              <a:rPr lang="zh-CN" altLang="en-US" dirty="0"/>
              <a:t>白盒</a:t>
            </a:r>
            <a:r>
              <a:rPr lang="zh-CN" altLang="en-US" sz="1800" b="0" i="0" dirty="0">
                <a:effectLst/>
                <a:latin typeface="-apple-system"/>
              </a:rPr>
              <a:t>渗透测试</a:t>
            </a:r>
            <a:endParaRPr lang="en-US" altLang="zh-CN" dirty="0"/>
          </a:p>
          <a:p>
            <a:pPr lvl="1"/>
            <a:r>
              <a:rPr lang="zh-CN" altLang="en-US" dirty="0"/>
              <a:t>灰盒</a:t>
            </a:r>
            <a:r>
              <a:rPr lang="zh-CN" altLang="en-US" sz="1800" b="0" i="0" dirty="0">
                <a:effectLst/>
                <a:latin typeface="-apple-system"/>
              </a:rPr>
              <a:t>渗透测试</a:t>
            </a:r>
            <a:endParaRPr lang="en-US" altLang="zh-CN" dirty="0"/>
          </a:p>
          <a:p>
            <a:r>
              <a:rPr lang="zh-CN" altLang="en-US" dirty="0"/>
              <a:t>按测试位置</a:t>
            </a:r>
            <a:endParaRPr lang="en-US" altLang="zh-CN" dirty="0"/>
          </a:p>
          <a:p>
            <a:pPr lvl="1"/>
            <a:r>
              <a:rPr lang="zh-CN" altLang="en-US" dirty="0"/>
              <a:t>外网测试</a:t>
            </a:r>
            <a:endParaRPr lang="en-US" altLang="zh-CN" dirty="0"/>
          </a:p>
          <a:p>
            <a:pPr lvl="1"/>
            <a:r>
              <a:rPr lang="zh-CN" altLang="en-US" dirty="0"/>
              <a:t>内网测试</a:t>
            </a:r>
            <a:endParaRPr lang="zh-CN" altLang="en-US" dirty="0"/>
          </a:p>
        </p:txBody>
      </p:sp>
      <p:pic>
        <p:nvPicPr>
          <p:cNvPr id="2" name="图片 1"/>
          <p:cNvPicPr>
            <a:picLocks noChangeAspect="1"/>
          </p:cNvPicPr>
          <p:nvPr/>
        </p:nvPicPr>
        <p:blipFill>
          <a:blip r:embed="rId1"/>
          <a:stretch>
            <a:fillRect/>
          </a:stretch>
        </p:blipFill>
        <p:spPr>
          <a:xfrm>
            <a:off x="2700020" y="915670"/>
            <a:ext cx="5914390" cy="30181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渗透测试分类</a:t>
            </a:r>
            <a:endParaRPr lang="zh-CN" altLang="en-US" dirty="0"/>
          </a:p>
        </p:txBody>
      </p:sp>
      <p:sp>
        <p:nvSpPr>
          <p:cNvPr id="5" name="内容占位符 4"/>
          <p:cNvSpPr>
            <a:spLocks noGrp="1"/>
          </p:cNvSpPr>
          <p:nvPr>
            <p:ph idx="1"/>
          </p:nvPr>
        </p:nvSpPr>
        <p:spPr/>
        <p:txBody>
          <a:bodyPr/>
          <a:lstStyle/>
          <a:p>
            <a:pPr algn="l"/>
            <a:r>
              <a:rPr lang="zh-CN" altLang="en-US" sz="1800" b="0" i="0" dirty="0">
                <a:effectLst/>
                <a:latin typeface="-apple-system"/>
              </a:rPr>
              <a:t>选择的渗透测试类型取决于公司和组织的用途和范围，他们是否想要模拟员工、网络管理员或外部来源的攻击。</a:t>
            </a:r>
            <a:endParaRPr lang="en-US" altLang="zh-CN" sz="1800" b="0" i="0" dirty="0">
              <a:effectLst/>
              <a:latin typeface="-apple-system"/>
            </a:endParaRPr>
          </a:p>
          <a:p>
            <a:pPr algn="l"/>
            <a:endParaRPr lang="en-US" altLang="zh-CN" sz="1800" b="0" i="0" dirty="0">
              <a:effectLst/>
              <a:latin typeface="-apple-system"/>
            </a:endParaRPr>
          </a:p>
          <a:p>
            <a:pPr algn="l"/>
            <a:r>
              <a:rPr lang="zh-CN" altLang="en-US" sz="1800" b="0" i="0" dirty="0">
                <a:effectLst/>
                <a:latin typeface="-apple-system"/>
              </a:rPr>
              <a:t>在黑盒渗透测试中，测试人员没有提供关于他将要测试的应用程序的许多信息，测试人员有责任收集有关目标网络，系统或应用程序的信息。</a:t>
            </a:r>
            <a:endParaRPr lang="en-US" altLang="zh-CN" sz="1800" b="0" i="0" dirty="0">
              <a:effectLst/>
              <a:latin typeface="-apple-system"/>
            </a:endParaRPr>
          </a:p>
          <a:p>
            <a:pPr algn="l"/>
            <a:endParaRPr lang="zh-CN" altLang="en-US" sz="1800" b="0" i="0" dirty="0">
              <a:effectLst/>
              <a:latin typeface="-apple-system"/>
            </a:endParaRPr>
          </a:p>
          <a:p>
            <a:pPr algn="l"/>
            <a:r>
              <a:rPr lang="zh-CN" altLang="en-US" sz="1800" b="0" i="0" dirty="0">
                <a:effectLst/>
                <a:latin typeface="-apple-system"/>
              </a:rPr>
              <a:t>在白盒渗透测试中，测试人员将获得有关网络，系统或应用程序的完整信息以及源代码，操作系统详细信息和其他所需信息。它可以被认为是模拟内部来源的攻击。</a:t>
            </a:r>
            <a:endParaRPr lang="en-US" altLang="zh-CN" sz="1800" b="0" i="0" dirty="0">
              <a:effectLst/>
              <a:latin typeface="-apple-system"/>
            </a:endParaRPr>
          </a:p>
          <a:p>
            <a:pPr algn="l"/>
            <a:endParaRPr lang="zh-CN" altLang="en-US" sz="1800" b="0" i="0" dirty="0">
              <a:effectLst/>
              <a:latin typeface="-apple-system"/>
            </a:endParaRPr>
          </a:p>
          <a:p>
            <a:pPr algn="l"/>
            <a:r>
              <a:rPr lang="zh-CN" altLang="en-US" sz="1800" b="0" i="0" dirty="0">
                <a:effectLst/>
                <a:latin typeface="-apple-system"/>
              </a:rPr>
              <a:t>在灰盒渗透测试中，测试人员将具有应用程序或系统的部分知识。因此，它可以被认为是外部黑客的攻击，黑客已经非法访问组织的网络基础设施文档。</a:t>
            </a:r>
            <a:endParaRPr lang="zh-CN" altLang="en-US" sz="1800" b="0" i="0" dirty="0">
              <a:effectLst/>
              <a:latin typeface="-apple-system"/>
            </a:endParaRPr>
          </a:p>
          <a:p>
            <a:endParaRPr lang="zh-CN" alt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渗透测试中的黑盒测试</a:t>
            </a:r>
            <a:endParaRPr lang="zh-CN" altLang="en-US" dirty="0"/>
          </a:p>
        </p:txBody>
      </p:sp>
      <p:sp>
        <p:nvSpPr>
          <p:cNvPr id="3" name="内容占位符 2"/>
          <p:cNvSpPr>
            <a:spLocks noGrp="1"/>
          </p:cNvSpPr>
          <p:nvPr>
            <p:ph idx="1"/>
          </p:nvPr>
        </p:nvSpPr>
        <p:spPr/>
        <p:txBody>
          <a:bodyPr/>
          <a:lstStyle/>
          <a:p>
            <a:r>
              <a:rPr lang="zh-CN" altLang="en-US" dirty="0"/>
              <a:t>测试目的</a:t>
            </a:r>
            <a:endParaRPr lang="en-US" altLang="zh-CN" dirty="0"/>
          </a:p>
          <a:p>
            <a:pPr lvl="1"/>
            <a:r>
              <a:rPr lang="zh-CN" altLang="en-US" dirty="0"/>
              <a:t>应对来自外部攻击的能力</a:t>
            </a:r>
            <a:endParaRPr lang="en-US" altLang="zh-CN" dirty="0"/>
          </a:p>
          <a:p>
            <a:r>
              <a:rPr lang="zh-CN" altLang="en-US" dirty="0"/>
              <a:t>测试内容</a:t>
            </a:r>
            <a:endParaRPr lang="en-US" altLang="zh-CN" dirty="0"/>
          </a:p>
          <a:p>
            <a:pPr lvl="1"/>
            <a:r>
              <a:rPr lang="zh-CN" altLang="en-US" dirty="0"/>
              <a:t>未经许或遗漏的外部访问接口、服务</a:t>
            </a:r>
            <a:endParaRPr lang="en-US" altLang="zh-CN" dirty="0"/>
          </a:p>
          <a:p>
            <a:pPr lvl="1"/>
            <a:r>
              <a:rPr lang="zh-CN" altLang="en-US" dirty="0"/>
              <a:t>缺乏管理的外部访问接口、服务</a:t>
            </a:r>
            <a:endParaRPr lang="en-US" altLang="zh-CN" dirty="0"/>
          </a:p>
          <a:p>
            <a:pPr lvl="1"/>
            <a:r>
              <a:rPr lang="zh-CN" altLang="en-US" dirty="0"/>
              <a:t>信息系统中可被外部利用的缺陷，包括技术缺陷、管理缺陷、业务流程缺陷等</a:t>
            </a:r>
            <a:endParaRPr lang="en-US" altLang="zh-CN" dirty="0"/>
          </a:p>
          <a:p>
            <a:pPr lvl="1"/>
            <a:r>
              <a:rPr lang="zh-CN" altLang="en-US" dirty="0"/>
              <a:t>外部服务应对攻击的性能</a:t>
            </a:r>
            <a:endParaRPr lang="en-US" altLang="zh-CN" dirty="0"/>
          </a:p>
          <a:p>
            <a:pPr lvl="1"/>
            <a:r>
              <a:rPr lang="zh-CN" altLang="en-US" dirty="0"/>
              <a:t>可能存在的信息泄露</a:t>
            </a:r>
            <a:endParaRPr lang="en-US" altLang="zh-CN" dirty="0"/>
          </a:p>
          <a:p>
            <a:pPr lvl="1"/>
            <a:r>
              <a:rPr lang="zh-CN" altLang="en-US" dirty="0"/>
              <a:t>可能存在的数据篡改</a:t>
            </a:r>
            <a:endParaRPr lang="en-US" altLang="zh-CN" dirty="0"/>
          </a:p>
          <a:p>
            <a:pPr lvl="1"/>
            <a:r>
              <a:rPr lang="zh-CN" altLang="en-US" dirty="0"/>
              <a:t>可能存在的外部欺诈</a:t>
            </a:r>
            <a:endParaRPr lang="en-US" altLang="zh-CN" dirty="0"/>
          </a:p>
          <a:p>
            <a:pPr lvl="1"/>
            <a:r>
              <a:rPr lang="en-US" altLang="zh-CN" dirty="0"/>
              <a:t>……</a:t>
            </a:r>
            <a:endParaRPr lang="en-US" altLang="zh-CN" dirty="0"/>
          </a:p>
          <a:p>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渗透测试中的白盒测试</a:t>
            </a:r>
            <a:endParaRPr lang="zh-CN" altLang="en-US" dirty="0"/>
          </a:p>
        </p:txBody>
      </p:sp>
      <p:sp>
        <p:nvSpPr>
          <p:cNvPr id="3" name="内容占位符 2"/>
          <p:cNvSpPr>
            <a:spLocks noGrp="1"/>
          </p:cNvSpPr>
          <p:nvPr>
            <p:ph idx="1"/>
          </p:nvPr>
        </p:nvSpPr>
        <p:spPr/>
        <p:txBody>
          <a:bodyPr/>
          <a:lstStyle/>
          <a:p>
            <a:r>
              <a:rPr lang="zh-CN" altLang="en-US" dirty="0"/>
              <a:t>测试目的</a:t>
            </a:r>
            <a:endParaRPr lang="en-US" altLang="zh-CN" dirty="0"/>
          </a:p>
          <a:p>
            <a:pPr lvl="1"/>
            <a:r>
              <a:rPr lang="zh-CN" altLang="en-US" dirty="0"/>
              <a:t>应对内部专业人员攻击的能力</a:t>
            </a:r>
            <a:endParaRPr lang="en-US" altLang="zh-CN" dirty="0"/>
          </a:p>
          <a:p>
            <a:r>
              <a:rPr lang="zh-CN" altLang="en-US" dirty="0"/>
              <a:t>测试内容</a:t>
            </a:r>
            <a:endParaRPr lang="en-US" altLang="zh-CN" dirty="0"/>
          </a:p>
          <a:p>
            <a:pPr lvl="1"/>
            <a:r>
              <a:rPr lang="zh-CN" altLang="en-US" dirty="0"/>
              <a:t>未经许或遗漏的内部可访问服务及功能</a:t>
            </a:r>
            <a:endParaRPr lang="en-US" altLang="zh-CN" dirty="0"/>
          </a:p>
          <a:p>
            <a:pPr lvl="1"/>
            <a:r>
              <a:rPr lang="zh-CN" altLang="en-US" dirty="0"/>
              <a:t>缺乏管理的内部可访问接口、服务</a:t>
            </a:r>
            <a:endParaRPr lang="en-US" altLang="zh-CN" dirty="0"/>
          </a:p>
          <a:p>
            <a:pPr lvl="1"/>
            <a:r>
              <a:rPr lang="zh-CN" altLang="en-US" dirty="0"/>
              <a:t>内部访问控制缺失的情况</a:t>
            </a:r>
            <a:endParaRPr lang="en-US" altLang="zh-CN" dirty="0"/>
          </a:p>
          <a:p>
            <a:pPr lvl="1"/>
            <a:r>
              <a:rPr lang="zh-CN" altLang="en-US" dirty="0"/>
              <a:t>信息系统中可被内部人员利用的缺陷，包括技术缺陷、管理缺陷、业务流程缺陷等</a:t>
            </a:r>
            <a:endParaRPr lang="en-US" altLang="zh-CN" dirty="0"/>
          </a:p>
          <a:p>
            <a:pPr lvl="1"/>
            <a:r>
              <a:rPr lang="zh-CN" altLang="en-US" dirty="0"/>
              <a:t>可能存在的信息泄露</a:t>
            </a:r>
            <a:endParaRPr lang="en-US" altLang="zh-CN" dirty="0"/>
          </a:p>
          <a:p>
            <a:pPr lvl="1"/>
            <a:r>
              <a:rPr lang="zh-CN" altLang="en-US" dirty="0"/>
              <a:t>可能存在的数据篡改</a:t>
            </a:r>
            <a:endParaRPr lang="en-US" altLang="zh-CN" dirty="0"/>
          </a:p>
          <a:p>
            <a:pPr lvl="1"/>
            <a:r>
              <a:rPr lang="zh-CN" altLang="en-US" dirty="0"/>
              <a:t>可能存在的外部欺诈</a:t>
            </a:r>
            <a:endParaRPr lang="en-US" altLang="zh-CN" dirty="0"/>
          </a:p>
          <a:p>
            <a:pPr lvl="1"/>
            <a:r>
              <a:rPr lang="en-US" altLang="zh-CN" dirty="0"/>
              <a:t>……</a:t>
            </a:r>
            <a:endParaRPr lang="en-US" altLang="zh-CN" dirty="0"/>
          </a:p>
          <a:p>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渗透测试中的灰盒测试</a:t>
            </a:r>
            <a:endParaRPr lang="zh-CN" altLang="en-US" dirty="0"/>
          </a:p>
        </p:txBody>
      </p:sp>
      <p:sp>
        <p:nvSpPr>
          <p:cNvPr id="3" name="内容占位符 2"/>
          <p:cNvSpPr>
            <a:spLocks noGrp="1"/>
          </p:cNvSpPr>
          <p:nvPr>
            <p:ph idx="1"/>
          </p:nvPr>
        </p:nvSpPr>
        <p:spPr/>
        <p:txBody>
          <a:bodyPr/>
          <a:lstStyle/>
          <a:p>
            <a:r>
              <a:rPr lang="zh-CN" altLang="en-US" dirty="0"/>
              <a:t>测试目的</a:t>
            </a:r>
            <a:endParaRPr lang="en-US" altLang="zh-CN" dirty="0"/>
          </a:p>
          <a:p>
            <a:pPr lvl="1"/>
            <a:r>
              <a:rPr lang="zh-CN" altLang="en-US" dirty="0"/>
              <a:t>应对来自合作方或内部人员攻击的能力</a:t>
            </a:r>
            <a:endParaRPr lang="en-US" altLang="zh-CN" dirty="0"/>
          </a:p>
          <a:p>
            <a:r>
              <a:rPr lang="zh-CN" altLang="en-US" dirty="0"/>
              <a:t>测试内容</a:t>
            </a:r>
            <a:endParaRPr lang="en-US" altLang="zh-CN" dirty="0"/>
          </a:p>
          <a:p>
            <a:pPr lvl="1"/>
            <a:r>
              <a:rPr lang="zh-CN" altLang="en-US" dirty="0"/>
              <a:t>与白盒测试类似，但对系统了解程度不及白盒测试人员</a:t>
            </a:r>
            <a:endParaRPr lang="en-US" altLang="zh-CN" dirty="0"/>
          </a:p>
          <a:p>
            <a:pPr lvl="1"/>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a:t>
            </a:r>
            <a:endParaRPr lang="zh-CN" altLang="en-US" dirty="0"/>
          </a:p>
        </p:txBody>
      </p:sp>
      <p:sp>
        <p:nvSpPr>
          <p:cNvPr id="3" name="内容占位符 2"/>
          <p:cNvSpPr>
            <a:spLocks noGrp="1"/>
          </p:cNvSpPr>
          <p:nvPr>
            <p:ph idx="1"/>
          </p:nvPr>
        </p:nvSpPr>
        <p:spPr/>
        <p:txBody>
          <a:bodyPr/>
          <a:lstStyle/>
          <a:p>
            <a:pPr lvl="1"/>
            <a:r>
              <a:rPr lang="zh-CN" altLang="en-US" b="0" i="0" dirty="0">
                <a:effectLst/>
                <a:latin typeface="-apple-system"/>
              </a:rPr>
              <a:t>以下关于渗透测试说法错误的是？</a:t>
            </a:r>
            <a:endParaRPr lang="zh-CN" altLang="en-US" b="0" i="0" dirty="0">
              <a:effectLst/>
              <a:latin typeface="-apple-system"/>
            </a:endParaRPr>
          </a:p>
          <a:p>
            <a:pPr lvl="1"/>
            <a:r>
              <a:rPr lang="en-US" altLang="zh-CN" dirty="0"/>
              <a:t>A</a:t>
            </a:r>
            <a:r>
              <a:rPr lang="zh-CN" altLang="en-US" dirty="0"/>
              <a:t>、渗透测试是通过模拟恶意黑客的攻击方法，来评估信息系统安全的种评估方法</a:t>
            </a:r>
            <a:endParaRPr lang="zh-CN" altLang="en-US" dirty="0"/>
          </a:p>
          <a:p>
            <a:pPr lvl="1"/>
            <a:r>
              <a:rPr lang="en-US" altLang="zh-CN" dirty="0"/>
              <a:t>B</a:t>
            </a:r>
            <a:r>
              <a:rPr lang="zh-CN" altLang="en-US" dirty="0"/>
              <a:t>、渗透测试是洗择不影响业务系统正常运行的攻击方法讲行的测试，是一个渐进的并且逐步深入的过程</a:t>
            </a:r>
            <a:endParaRPr lang="zh-CN" altLang="en-US" dirty="0"/>
          </a:p>
          <a:p>
            <a:pPr lvl="1"/>
            <a:r>
              <a:rPr lang="en-US" altLang="zh-CN" dirty="0"/>
              <a:t>C</a:t>
            </a:r>
            <a:r>
              <a:rPr lang="zh-CN" altLang="en-US" dirty="0"/>
              <a:t>、执行情况良好的渗透测试无法证明不充分的安全可能导致重大损失对于网络安全组织价值不大</a:t>
            </a:r>
            <a:endParaRPr lang="zh-CN" altLang="en-US" dirty="0"/>
          </a:p>
          <a:p>
            <a:pPr lvl="1"/>
            <a:r>
              <a:rPr lang="en-US" altLang="zh-CN" dirty="0"/>
              <a:t>D</a:t>
            </a:r>
            <a:r>
              <a:rPr lang="zh-CN" altLang="en-US" dirty="0"/>
              <a:t>、渗透测试过程包括了对系统的任何弱点、技术缺陷或漏洞的主动分，析，这个分析从一个攻击者可能存在的位置来进行的，并且从这个位</a:t>
            </a:r>
            <a:r>
              <a:rPr lang="zh-CN" altLang="en-US"/>
              <a:t>有条件主动利用安全漏洞</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a:t>
            </a:r>
            <a:endParaRPr lang="zh-CN" altLang="en-US" dirty="0"/>
          </a:p>
        </p:txBody>
      </p:sp>
      <p:sp>
        <p:nvSpPr>
          <p:cNvPr id="3" name="内容占位符 2"/>
          <p:cNvSpPr>
            <a:spLocks noGrp="1"/>
          </p:cNvSpPr>
          <p:nvPr>
            <p:ph idx="1"/>
          </p:nvPr>
        </p:nvSpPr>
        <p:spPr/>
        <p:txBody>
          <a:bodyPr/>
          <a:lstStyle/>
          <a:p>
            <a:pPr lvl="1"/>
            <a:r>
              <a:rPr lang="zh-CN" altLang="en-US" b="0" i="0" dirty="0">
                <a:effectLst/>
                <a:latin typeface="-apple-system"/>
              </a:rPr>
              <a:t>关于网络安全技术学习相关方式，以下说法正确有（）</a:t>
            </a:r>
            <a:endParaRPr lang="zh-CN" altLang="en-US" b="0" i="0" dirty="0">
              <a:effectLst/>
              <a:latin typeface="-apple-system"/>
            </a:endParaRPr>
          </a:p>
          <a:p>
            <a:pPr lvl="1"/>
            <a:r>
              <a:rPr lang="en-US" altLang="zh-CN" dirty="0"/>
              <a:t>A</a:t>
            </a:r>
            <a:r>
              <a:rPr lang="zh-CN" altLang="en-US" dirty="0"/>
              <a:t>、出于学习的角度，可以未经许可可对某网站进行渗透测试</a:t>
            </a:r>
            <a:endParaRPr lang="zh-CN" altLang="en-US" dirty="0"/>
          </a:p>
          <a:p>
            <a:pPr lvl="1"/>
            <a:r>
              <a:rPr lang="en-US" altLang="zh-CN" dirty="0"/>
              <a:t>B</a:t>
            </a:r>
            <a:r>
              <a:rPr lang="zh-CN" altLang="en-US" dirty="0"/>
              <a:t>、可搭建虚拟仿真环境来学习一些入侵与防御的技术</a:t>
            </a:r>
            <a:endParaRPr lang="zh-CN" altLang="en-US" dirty="0"/>
          </a:p>
          <a:p>
            <a:pPr lvl="1"/>
            <a:r>
              <a:rPr lang="en-US" altLang="zh-CN" dirty="0"/>
              <a:t>C</a:t>
            </a:r>
            <a:r>
              <a:rPr lang="zh-CN" altLang="en-US" dirty="0"/>
              <a:t>、可以参加一些技术学习类比赛来锻炼自己的能力</a:t>
            </a:r>
            <a:endParaRPr lang="zh-CN" altLang="en-US" dirty="0"/>
          </a:p>
          <a:p>
            <a:pPr lvl="1"/>
            <a:r>
              <a:rPr lang="en-US" altLang="zh-CN" dirty="0"/>
              <a:t>D</a:t>
            </a:r>
            <a:r>
              <a:rPr lang="zh-CN" altLang="en-US" dirty="0"/>
              <a:t>、可以未经许可为朋友的网站进行免费的渗透测试</a:t>
            </a:r>
            <a:endParaRPr lang="zh-CN" altLang="en-US" dirty="0"/>
          </a:p>
          <a:p>
            <a:pPr lvl="1"/>
            <a:r>
              <a:rPr lang="en-US" altLang="zh-CN" dirty="0"/>
              <a:t>E</a:t>
            </a:r>
            <a:r>
              <a:rPr lang="zh-CN" altLang="en-US" dirty="0"/>
              <a:t>、可以学习基础知识的同时，关注一些安全事件，分析问题原因</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知识子域：渗透测试的执行标准（</a:t>
            </a:r>
            <a:r>
              <a:rPr lang="en-US" altLang="zh-CN" dirty="0"/>
              <a:t>PTES</a:t>
            </a:r>
            <a:r>
              <a:rPr lang="zh-CN" altLang="en-US" dirty="0"/>
              <a:t>）</a:t>
            </a:r>
            <a:endParaRPr lang="zh-CN" altLang="en-US" dirty="0"/>
          </a:p>
        </p:txBody>
      </p:sp>
      <p:sp>
        <p:nvSpPr>
          <p:cNvPr id="3" name="内容占位符 2"/>
          <p:cNvSpPr>
            <a:spLocks noGrp="1"/>
          </p:cNvSpPr>
          <p:nvPr>
            <p:ph idx="1"/>
          </p:nvPr>
        </p:nvSpPr>
        <p:spPr/>
        <p:txBody>
          <a:bodyPr/>
          <a:lstStyle/>
          <a:p>
            <a:pPr algn="l"/>
            <a:r>
              <a:rPr lang="zh-CN" altLang="en-US" b="0" i="0" dirty="0">
                <a:effectLst/>
                <a:latin typeface="-apple-system"/>
              </a:rPr>
              <a:t>渗透测试执行标准（</a:t>
            </a:r>
            <a:r>
              <a:rPr lang="en-US" altLang="zh-CN" b="0" i="0" dirty="0">
                <a:effectLst/>
                <a:latin typeface="-apple-system"/>
              </a:rPr>
              <a:t>Penetration Testing Execution Standard</a:t>
            </a:r>
            <a:r>
              <a:rPr lang="zh-CN" altLang="en-US" b="0" i="0" dirty="0">
                <a:effectLst/>
                <a:latin typeface="-apple-system"/>
              </a:rPr>
              <a:t>：</a:t>
            </a:r>
            <a:r>
              <a:rPr lang="en-US" altLang="zh-CN" b="0" i="0" dirty="0">
                <a:effectLst/>
                <a:latin typeface="-apple-system"/>
              </a:rPr>
              <a:t>PTES</a:t>
            </a:r>
            <a:r>
              <a:rPr lang="zh-CN" altLang="en-US" b="0" i="0" dirty="0">
                <a:effectLst/>
                <a:latin typeface="-apple-system"/>
              </a:rPr>
              <a:t>）</a:t>
            </a:r>
            <a:endParaRPr lang="en-US" altLang="zh-CN" b="0" i="0" dirty="0">
              <a:effectLst/>
              <a:latin typeface="-apple-system"/>
            </a:endParaRPr>
          </a:p>
          <a:p>
            <a:pPr algn="l"/>
            <a:r>
              <a:rPr lang="zh-CN" altLang="en-US" b="0" i="0" dirty="0">
                <a:effectLst/>
                <a:latin typeface="-apple-system"/>
              </a:rPr>
              <a:t>“入门的渗透测试，首先需要了解渗透测试的流程、步骤与方法。尽管渗透目标的环境各不相同，但依然可以用一些标准化的方法体系进行规范和限制。”</a:t>
            </a:r>
            <a:endParaRPr lang="zh-CN" altLang="en-US" b="0" i="0" dirty="0">
              <a:effectLst/>
              <a:latin typeface="-apple-system"/>
            </a:endParaRPr>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渗透测试的执行标准（</a:t>
            </a:r>
            <a:r>
              <a:rPr lang="en-US" altLang="zh-CN" dirty="0"/>
              <a:t>PTES</a:t>
            </a:r>
            <a:r>
              <a:rPr lang="zh-CN" altLang="en-US" dirty="0"/>
              <a:t>）</a:t>
            </a:r>
            <a:endParaRPr lang="zh-CN" altLang="en-US" dirty="0"/>
          </a:p>
        </p:txBody>
      </p:sp>
      <p:sp>
        <p:nvSpPr>
          <p:cNvPr id="3" name="内容占位符 2"/>
          <p:cNvSpPr>
            <a:spLocks noGrp="1"/>
          </p:cNvSpPr>
          <p:nvPr>
            <p:ph idx="1"/>
          </p:nvPr>
        </p:nvSpPr>
        <p:spPr/>
        <p:txBody>
          <a:bodyPr/>
          <a:lstStyle/>
          <a:p>
            <a:r>
              <a:rPr lang="zh-CN" altLang="en-US" b="0" i="0" dirty="0">
                <a:effectLst/>
                <a:latin typeface="-apple-system"/>
              </a:rPr>
              <a:t>渗透测试执行标准具体包括一下</a:t>
            </a:r>
            <a:r>
              <a:rPr lang="zh-CN" altLang="en-US" dirty="0">
                <a:latin typeface="-apple-system"/>
              </a:rPr>
              <a:t>七</a:t>
            </a:r>
            <a:r>
              <a:rPr lang="zh-CN" altLang="en-US" b="0" i="0" dirty="0">
                <a:effectLst/>
                <a:latin typeface="-apple-system"/>
              </a:rPr>
              <a:t>个阶段</a:t>
            </a:r>
            <a:endParaRPr lang="en-US" altLang="zh-CN" b="0" i="0" dirty="0">
              <a:effectLst/>
              <a:latin typeface="-apple-system"/>
            </a:endParaRPr>
          </a:p>
          <a:p>
            <a:r>
              <a:rPr lang="zh-CN" altLang="en-US" dirty="0">
                <a:latin typeface="-apple-system"/>
              </a:rPr>
              <a:t>一、前期交互</a:t>
            </a:r>
            <a:endParaRPr lang="en-US" altLang="zh-CN" dirty="0">
              <a:latin typeface="-apple-system"/>
            </a:endParaRPr>
          </a:p>
          <a:p>
            <a:r>
              <a:rPr lang="zh-CN" altLang="en-US" dirty="0">
                <a:latin typeface="Times New Roman" panose="02020603050405020304" pitchFamily="18" charset="0"/>
              </a:rPr>
              <a:t>确认渗透测试的范围、目标、限制条件以及服务合同细节。</a:t>
            </a:r>
            <a:endParaRPr lang="en-US" altLang="zh-CN" dirty="0">
              <a:latin typeface="Times New Roman" panose="02020603050405020304" pitchFamily="18" charset="0"/>
            </a:endParaRPr>
          </a:p>
          <a:p>
            <a:r>
              <a:rPr lang="zh-CN" altLang="en-US" dirty="0">
                <a:latin typeface="Times New Roman" panose="02020603050405020304" pitchFamily="18" charset="0"/>
              </a:rPr>
              <a:t>该阶段通常涉及收集客户需求、准备测试计划、定义测试范围与边界、定义业务目标、项目首理与规划等活动。</a:t>
            </a:r>
            <a:endParaRPr lang="en-US" altLang="zh-CN" dirty="0">
              <a:latin typeface="Times New Roman" panose="02020603050405020304" pitchFamily="18" charset="0"/>
            </a:endParaRPr>
          </a:p>
          <a:p>
            <a:r>
              <a:rPr lang="zh-CN" altLang="en-US" dirty="0">
                <a:latin typeface="Times New Roman" panose="02020603050405020304" pitchFamily="18" charset="0"/>
              </a:rPr>
              <a:t>二、情报搜集</a:t>
            </a:r>
            <a:endParaRPr lang="en-US" altLang="zh-CN" dirty="0">
              <a:latin typeface="Times New Roman" panose="02020603050405020304" pitchFamily="18" charset="0"/>
            </a:endParaRPr>
          </a:p>
          <a:p>
            <a:r>
              <a:rPr lang="zh-CN" altLang="en-US" dirty="0">
                <a:latin typeface="Times New Roman" panose="02020603050405020304" pitchFamily="18" charset="0"/>
              </a:rPr>
              <a:t>利用各种信息来源与搜集技术方法获取目标组织网络拓扑、系统配置与安全防御措施的信息。</a:t>
            </a:r>
            <a:endParaRPr lang="en-US" altLang="zh-CN" dirty="0">
              <a:latin typeface="Times New Roman" panose="02020603050405020304" pitchFamily="18" charset="0"/>
            </a:endParaRPr>
          </a:p>
          <a:p>
            <a:r>
              <a:rPr lang="zh-CN" altLang="en-US" dirty="0">
                <a:latin typeface="Times New Roman" panose="02020603050405020304" pitchFamily="18" charset="0"/>
              </a:rPr>
              <a:t>情报搜集方法包括公开来源信息查询、</a:t>
            </a:r>
            <a:r>
              <a:rPr lang="en-US" altLang="zh-CN" dirty="0">
                <a:latin typeface="Times New Roman" panose="02020603050405020304" pitchFamily="18" charset="0"/>
              </a:rPr>
              <a:t>Google Hacking</a:t>
            </a:r>
            <a:r>
              <a:rPr lang="zh-CN" altLang="en-US" dirty="0">
                <a:latin typeface="Times New Roman" panose="02020603050405020304" pitchFamily="18" charset="0"/>
              </a:rPr>
              <a:t>、社会工程学。网络踩点、扫描探测等。</a:t>
            </a:r>
            <a:endParaRPr lang="en-US" altLang="zh-CN" dirty="0">
              <a:latin typeface="Times New Roman" panose="02020603050405020304" pitchFamily="18" charset="0"/>
            </a:endParaRPr>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渗透测试的执行标准（</a:t>
            </a:r>
            <a:r>
              <a:rPr lang="en-US" altLang="zh-CN" dirty="0"/>
              <a:t>PTES</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三、威胁建模</a:t>
            </a:r>
            <a:endParaRPr lang="en-US" altLang="zh-CN" dirty="0"/>
          </a:p>
          <a:p>
            <a:r>
              <a:rPr lang="zh-CN" altLang="en-US" dirty="0"/>
              <a:t>针对获取的信息进行威胁建模与攻击规划。</a:t>
            </a:r>
            <a:endParaRPr lang="en-US" altLang="zh-CN" dirty="0"/>
          </a:p>
          <a:p>
            <a:r>
              <a:rPr lang="zh-CN" altLang="en-US" dirty="0"/>
              <a:t>从大员的信息情报中理清思路，确定出最可行的攻击通道。</a:t>
            </a:r>
            <a:endParaRPr lang="en-US" altLang="zh-CN" dirty="0"/>
          </a:p>
          <a:p>
            <a:r>
              <a:rPr lang="zh-CN" altLang="en-US" dirty="0"/>
              <a:t>四、漏洞分析</a:t>
            </a:r>
            <a:endParaRPr lang="en-US" altLang="zh-CN" dirty="0"/>
          </a:p>
          <a:p>
            <a:r>
              <a:rPr lang="zh-CN" altLang="en-US" dirty="0"/>
              <a:t>在确认出最可行的攻击通道之后，需要考虑该如何取得目标系统的访问控制权。</a:t>
            </a:r>
            <a:endParaRPr lang="zh-CN" altLang="en-US" dirty="0"/>
          </a:p>
          <a:p>
            <a:r>
              <a:rPr lang="zh-CN" altLang="en-US" dirty="0"/>
              <a:t>在该阶段，渗透测试人员需要综合分析前几个阶段获取并汇总的情报信息，找出可以实施渗透攻击的攻击点，并进行验证。</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3" name="内容占位符 2"/>
          <p:cNvSpPr>
            <a:spLocks noGrp="1"/>
          </p:cNvSpPr>
          <p:nvPr>
            <p:ph idx="1"/>
          </p:nvPr>
        </p:nvSpPr>
        <p:spPr>
          <a:xfrm>
            <a:off x="457200" y="1113154"/>
            <a:ext cx="8229600" cy="3042771"/>
          </a:xfrm>
        </p:spPr>
        <p:txBody>
          <a:bodyPr/>
          <a:lstStyle/>
          <a:p>
            <a:r>
              <a:rPr lang="zh-CN" altLang="en-US" dirty="0"/>
              <a:t>渗透测试基本概念</a:t>
            </a:r>
            <a:endParaRPr lang="en-US" altLang="zh-CN" dirty="0"/>
          </a:p>
          <a:p>
            <a:r>
              <a:rPr lang="zh-CN" altLang="en-US" dirty="0"/>
              <a:t>渗透测试的执行标准（</a:t>
            </a:r>
            <a:r>
              <a:rPr lang="en-US" altLang="zh-CN" dirty="0"/>
              <a:t>PTES</a:t>
            </a:r>
            <a:r>
              <a:rPr lang="zh-CN" altLang="en-US" dirty="0"/>
              <a:t>）</a:t>
            </a:r>
            <a:endParaRPr lang="en-US" altLang="zh-CN" dirty="0"/>
          </a:p>
          <a:p>
            <a:r>
              <a:rPr lang="zh-CN" altLang="en-US" dirty="0"/>
              <a:t>渗透测试基本流程与方法</a:t>
            </a:r>
            <a:endParaRPr lang="en-US" altLang="zh-CN" dirty="0"/>
          </a:p>
          <a:p>
            <a:r>
              <a:rPr lang="zh-CN" altLang="en-US" dirty="0"/>
              <a:t>渗透测试工具</a:t>
            </a:r>
            <a:endParaRPr lang="en-US" altLang="zh-CN" dirty="0"/>
          </a:p>
          <a:p>
            <a:r>
              <a:rPr lang="zh-CN" altLang="en-US" dirty="0"/>
              <a:t>渗透测试风险规避</a:t>
            </a:r>
            <a:endParaRPr lang="en-US" altLang="zh-CN" dirty="0"/>
          </a:p>
          <a:p>
            <a:r>
              <a:rPr lang="zh-CN" altLang="en-US" dirty="0"/>
              <a:t>渗透测试方案与报告</a:t>
            </a:r>
            <a:endParaRPr lang="en-US" altLang="zh-CN" dirty="0"/>
          </a:p>
          <a:p>
            <a:pPr marL="0" indent="0">
              <a:buNone/>
            </a:pPr>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渗透测试的执行标准（</a:t>
            </a:r>
            <a:r>
              <a:rPr lang="en-US" altLang="zh-CN" dirty="0"/>
              <a:t>PTES</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五、漏洞攻击</a:t>
            </a:r>
            <a:endParaRPr lang="en-US" altLang="zh-CN" dirty="0"/>
          </a:p>
          <a:p>
            <a:r>
              <a:rPr lang="zh-CN" altLang="en-US" dirty="0"/>
              <a:t>利用找到的目标系统安全漏洞，入侵系统，获取访问控制权。</a:t>
            </a:r>
            <a:endParaRPr lang="en-US" altLang="zh-CN" dirty="0"/>
          </a:p>
          <a:p>
            <a:r>
              <a:rPr lang="zh-CN" altLang="en-US" dirty="0"/>
              <a:t>六、后渗透</a:t>
            </a:r>
            <a:endParaRPr lang="en-US" altLang="zh-CN" dirty="0"/>
          </a:p>
          <a:p>
            <a:r>
              <a:rPr lang="zh-CN" altLang="en-US" dirty="0"/>
              <a:t>后渗透的目的一是保持对目标的控制权，二是利用被控制的目标对目标组织环境进行进一步渗透。</a:t>
            </a:r>
            <a:endParaRPr lang="en-US" altLang="zh-CN" dirty="0"/>
          </a:p>
          <a:p>
            <a:r>
              <a:rPr lang="zh-CN" altLang="en-US" dirty="0"/>
              <a:t>七、报告</a:t>
            </a:r>
            <a:endParaRPr lang="en-US" altLang="zh-CN" dirty="0"/>
          </a:p>
          <a:p>
            <a:r>
              <a:rPr lang="zh-CN" altLang="en-US" dirty="0"/>
              <a:t>渗透测试最终向客户组织提交，取得认可并成功获得合同付款的就是渗透测试报告。</a:t>
            </a:r>
            <a:endParaRPr lang="en-US" altLang="zh-CN" dirty="0"/>
          </a:p>
          <a:p>
            <a:r>
              <a:rPr lang="zh-CN" altLang="en-US" dirty="0"/>
              <a:t>报告不仅需要记录发现的问题，向意同时产生的影响，需要给出修补与升级技术方案。</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知识子域：渗透测试基本流程</a:t>
            </a:r>
            <a:endParaRPr lang="zh-CN" altLang="en-US" dirty="0"/>
          </a:p>
        </p:txBody>
      </p:sp>
      <p:sp>
        <p:nvSpPr>
          <p:cNvPr id="3" name="内容占位符 2"/>
          <p:cNvSpPr>
            <a:spLocks noGrp="1"/>
          </p:cNvSpPr>
          <p:nvPr>
            <p:ph idx="1"/>
          </p:nvPr>
        </p:nvSpPr>
        <p:spPr/>
        <p:txBody>
          <a:bodyPr/>
          <a:lstStyle/>
          <a:p>
            <a:pPr lvl="0"/>
            <a:r>
              <a:rPr lang="zh-CN" altLang="zh-CN" dirty="0"/>
              <a:t>了解常用的渗透测试</a:t>
            </a:r>
            <a:r>
              <a:rPr lang="zh-CN" altLang="en-US" dirty="0"/>
              <a:t>工作</a:t>
            </a:r>
            <a:r>
              <a:rPr lang="zh-CN" altLang="zh-CN" dirty="0"/>
              <a:t>流程；</a:t>
            </a:r>
            <a:endParaRPr lang="zh-CN" altLang="zh-CN" dirty="0"/>
          </a:p>
          <a:p>
            <a:pPr lvl="0"/>
            <a:r>
              <a:rPr lang="zh-CN" altLang="zh-CN" dirty="0"/>
              <a:t>了解渗透测试项目启动阶段的工作内容；</a:t>
            </a:r>
            <a:endParaRPr lang="zh-CN" altLang="zh-CN" dirty="0"/>
          </a:p>
          <a:p>
            <a:pPr lvl="0"/>
            <a:r>
              <a:rPr lang="zh-CN" altLang="zh-CN" dirty="0"/>
              <a:t>了解渗透测试准备阶段的工作内容；</a:t>
            </a:r>
            <a:endParaRPr lang="zh-CN" altLang="zh-CN" dirty="0"/>
          </a:p>
          <a:p>
            <a:pPr lvl="0"/>
            <a:r>
              <a:rPr lang="zh-CN" altLang="zh-CN" dirty="0"/>
              <a:t>了解渗透测试实施的工作内容；</a:t>
            </a:r>
            <a:endParaRPr lang="zh-CN" altLang="zh-CN" dirty="0"/>
          </a:p>
          <a:p>
            <a:pPr lvl="0"/>
            <a:r>
              <a:rPr lang="zh-CN" altLang="zh-CN" dirty="0"/>
              <a:t>了解渗透测试汇报阶段的工作内容。</a:t>
            </a:r>
            <a:endParaRPr lang="zh-CN" altLang="zh-CN"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渗透测试实施流程</a:t>
            </a:r>
            <a:endParaRPr lang="zh-CN" altLang="en-US" dirty="0"/>
          </a:p>
        </p:txBody>
      </p:sp>
      <p:graphicFrame>
        <p:nvGraphicFramePr>
          <p:cNvPr id="6" name="内容占位符 5"/>
          <p:cNvGraphicFramePr>
            <a:graphicFrameLocks noGrp="1"/>
          </p:cNvGraphicFramePr>
          <p:nvPr>
            <p:ph idx="1"/>
          </p:nvPr>
        </p:nvGraphicFramePr>
        <p:xfrm>
          <a:off x="1259632" y="267494"/>
          <a:ext cx="6832573" cy="43547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项目启动</a:t>
            </a:r>
            <a:r>
              <a:rPr lang="en-US" altLang="zh-CN" dirty="0"/>
              <a:t>-</a:t>
            </a:r>
            <a:r>
              <a:rPr lang="zh-CN" altLang="en-US" dirty="0"/>
              <a:t>测试相关事项沟通</a:t>
            </a:r>
            <a:endParaRPr lang="zh-CN" altLang="en-US" dirty="0"/>
          </a:p>
        </p:txBody>
      </p:sp>
      <p:sp>
        <p:nvSpPr>
          <p:cNvPr id="3" name="内容占位符 2"/>
          <p:cNvSpPr>
            <a:spLocks noGrp="1"/>
          </p:cNvSpPr>
          <p:nvPr>
            <p:ph idx="1"/>
          </p:nvPr>
        </p:nvSpPr>
        <p:spPr/>
        <p:txBody>
          <a:bodyPr/>
          <a:lstStyle/>
          <a:p>
            <a:r>
              <a:rPr lang="zh-CN" altLang="en-US" dirty="0"/>
              <a:t>测试对象、范围</a:t>
            </a:r>
            <a:endParaRPr lang="en-US" altLang="zh-CN" dirty="0"/>
          </a:p>
          <a:p>
            <a:pPr lvl="1"/>
            <a:r>
              <a:rPr lang="zh-CN" altLang="en-US" dirty="0"/>
              <a:t>生产环境</a:t>
            </a:r>
            <a:r>
              <a:rPr lang="en-US" altLang="zh-CN" dirty="0"/>
              <a:t>&amp;</a:t>
            </a:r>
            <a:r>
              <a:rPr lang="zh-CN" altLang="en-US" dirty="0"/>
              <a:t>测试环境</a:t>
            </a:r>
            <a:endParaRPr lang="en-US" altLang="zh-CN" dirty="0"/>
          </a:p>
          <a:p>
            <a:pPr lvl="1"/>
            <a:r>
              <a:rPr lang="zh-CN" altLang="en-US" dirty="0"/>
              <a:t>业务系统本身、关联系统、依赖系统</a:t>
            </a:r>
            <a:endParaRPr lang="en-US" altLang="zh-CN" dirty="0"/>
          </a:p>
          <a:p>
            <a:pPr lvl="1"/>
            <a:r>
              <a:rPr lang="zh-CN" altLang="en-US" dirty="0"/>
              <a:t>技术评估、管理评估</a:t>
            </a:r>
            <a:endParaRPr lang="en-US" altLang="zh-CN" dirty="0"/>
          </a:p>
          <a:p>
            <a:pPr lvl="1"/>
            <a:r>
              <a:rPr lang="zh-CN" altLang="en-US" dirty="0"/>
              <a:t>物理安全、网络安全、操作系统安全、应用系统、数据库、业务流程</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项目启动</a:t>
            </a:r>
            <a:r>
              <a:rPr lang="en-US" altLang="zh-CN" dirty="0"/>
              <a:t>-</a:t>
            </a:r>
            <a:r>
              <a:rPr lang="zh-CN" altLang="en-US" dirty="0"/>
              <a:t>测试相关事项沟通</a:t>
            </a:r>
            <a:endParaRPr lang="zh-CN" altLang="en-US" dirty="0"/>
          </a:p>
        </p:txBody>
      </p:sp>
      <p:sp>
        <p:nvSpPr>
          <p:cNvPr id="3" name="内容占位符 2"/>
          <p:cNvSpPr>
            <a:spLocks noGrp="1"/>
          </p:cNvSpPr>
          <p:nvPr>
            <p:ph idx="1"/>
          </p:nvPr>
        </p:nvSpPr>
        <p:spPr/>
        <p:txBody>
          <a:bodyPr/>
          <a:lstStyle/>
          <a:p>
            <a:r>
              <a:rPr lang="zh-CN" altLang="en-US" dirty="0"/>
              <a:t>测试方式</a:t>
            </a:r>
            <a:endParaRPr lang="en-US" altLang="zh-CN" dirty="0"/>
          </a:p>
          <a:p>
            <a:pPr lvl="1"/>
            <a:r>
              <a:rPr lang="zh-CN" altLang="en-US" dirty="0"/>
              <a:t>黑盒、白盒、灰盒</a:t>
            </a:r>
            <a:endParaRPr lang="en-US" altLang="zh-CN" dirty="0"/>
          </a:p>
          <a:p>
            <a:pPr lvl="1"/>
            <a:r>
              <a:rPr lang="zh-CN" altLang="en-US" dirty="0"/>
              <a:t>是否包括破坏性测试，例如</a:t>
            </a:r>
            <a:r>
              <a:rPr lang="en-US" altLang="zh-CN" dirty="0" err="1"/>
              <a:t>DoS</a:t>
            </a:r>
            <a:r>
              <a:rPr lang="zh-CN" altLang="en-US" dirty="0"/>
              <a:t>、缓冲区溢出</a:t>
            </a:r>
            <a:endParaRPr lang="en-US" altLang="zh-CN" dirty="0"/>
          </a:p>
          <a:p>
            <a:pPr lvl="1"/>
            <a:r>
              <a:rPr lang="zh-CN" altLang="en-US" dirty="0"/>
              <a:t>是否包括社工测试等</a:t>
            </a:r>
            <a:endParaRPr lang="en-US" altLang="zh-CN" dirty="0"/>
          </a:p>
          <a:p>
            <a:r>
              <a:rPr lang="zh-CN" altLang="en-US" dirty="0"/>
              <a:t>测试时间、地点</a:t>
            </a:r>
            <a:endParaRPr lang="en-US" altLang="zh-CN" dirty="0"/>
          </a:p>
          <a:p>
            <a:pPr lvl="1"/>
            <a:r>
              <a:rPr lang="zh-CN" altLang="en-US" dirty="0"/>
              <a:t>测试起止时间</a:t>
            </a:r>
            <a:endParaRPr lang="en-US" altLang="zh-CN" dirty="0"/>
          </a:p>
          <a:p>
            <a:pPr lvl="1"/>
            <a:r>
              <a:rPr lang="zh-CN" altLang="en-US" dirty="0"/>
              <a:t>测试时间段，例如仅允许在非业务办理时间段内等</a:t>
            </a:r>
            <a:endParaRPr lang="en-US" altLang="zh-CN" dirty="0"/>
          </a:p>
          <a:p>
            <a:r>
              <a:rPr lang="zh-CN" altLang="en-US" dirty="0"/>
              <a:t>其他需要沟通的测试相关</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项目启动</a:t>
            </a:r>
            <a:endParaRPr lang="zh-CN" altLang="en-US" dirty="0"/>
          </a:p>
        </p:txBody>
      </p:sp>
      <p:sp>
        <p:nvSpPr>
          <p:cNvPr id="3" name="内容占位符 2"/>
          <p:cNvSpPr>
            <a:spLocks noGrp="1"/>
          </p:cNvSpPr>
          <p:nvPr>
            <p:ph idx="1"/>
          </p:nvPr>
        </p:nvSpPr>
        <p:spPr/>
        <p:txBody>
          <a:bodyPr/>
          <a:lstStyle/>
          <a:p>
            <a:r>
              <a:rPr lang="zh-CN" altLang="en-US" dirty="0"/>
              <a:t>获得正式授权</a:t>
            </a:r>
            <a:endParaRPr lang="en-US" altLang="zh-CN" dirty="0"/>
          </a:p>
          <a:p>
            <a:pPr lvl="1"/>
            <a:r>
              <a:rPr lang="zh-CN" altLang="en-US" dirty="0"/>
              <a:t>授权书：用户方正式盖章的授权书或其他形式</a:t>
            </a:r>
            <a:endParaRPr lang="en-US" altLang="zh-CN" dirty="0"/>
          </a:p>
          <a:p>
            <a:pPr lvl="1"/>
            <a:r>
              <a:rPr lang="zh-CN" altLang="en-US" dirty="0"/>
              <a:t>测试授权文件包括以下内容</a:t>
            </a:r>
            <a:endParaRPr lang="en-US" altLang="zh-CN" dirty="0"/>
          </a:p>
          <a:p>
            <a:pPr lvl="2"/>
            <a:r>
              <a:rPr lang="zh-CN" altLang="en-US" dirty="0"/>
              <a:t>测试时间：开始、结束时间，允许测试的时间端</a:t>
            </a:r>
            <a:endParaRPr lang="en-US" altLang="zh-CN" dirty="0"/>
          </a:p>
          <a:p>
            <a:pPr lvl="2"/>
            <a:r>
              <a:rPr lang="zh-CN" altLang="en-US" dirty="0"/>
              <a:t>测试地点：允许进行测试的地点，例如测试使用</a:t>
            </a:r>
            <a:r>
              <a:rPr lang="en-US" altLang="zh-CN" dirty="0"/>
              <a:t>IP</a:t>
            </a:r>
            <a:endParaRPr lang="en-US" altLang="zh-CN" dirty="0"/>
          </a:p>
          <a:p>
            <a:pPr lvl="2"/>
            <a:r>
              <a:rPr lang="zh-CN" altLang="en-US" dirty="0"/>
              <a:t>测试方式：允许或限制的测试方式，例如不允许进行拒绝服务类测试等</a:t>
            </a:r>
            <a:endParaRPr lang="en-US" altLang="zh-CN" dirty="0"/>
          </a:p>
          <a:p>
            <a:pPr lvl="2"/>
            <a:r>
              <a:rPr lang="zh-CN" altLang="en-US" dirty="0"/>
              <a:t>测试对象、范围：允许测试的目标对象，例如</a:t>
            </a:r>
            <a:r>
              <a:rPr lang="en-US" altLang="zh-CN" dirty="0"/>
              <a:t>IP</a:t>
            </a:r>
            <a:r>
              <a:rPr lang="zh-CN" altLang="en-US" dirty="0"/>
              <a:t>地址段、域名等</a:t>
            </a:r>
            <a:endParaRPr lang="en-US" altLang="zh-CN" dirty="0"/>
          </a:p>
          <a:p>
            <a:r>
              <a:rPr lang="zh-CN" altLang="en-US" dirty="0"/>
              <a:t>签署保密协议</a:t>
            </a:r>
            <a:endParaRPr lang="en-US" altLang="zh-CN" dirty="0"/>
          </a:p>
          <a:p>
            <a:pPr lvl="1"/>
            <a:r>
              <a:rPr lang="zh-CN" altLang="en-US" dirty="0"/>
              <a:t>保密范围、对象等</a:t>
            </a:r>
            <a:endParaRPr lang="en-US" altLang="zh-CN" dirty="0"/>
          </a:p>
          <a:p>
            <a:pPr lvl="2"/>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项目准备</a:t>
            </a:r>
            <a:endParaRPr lang="zh-CN" altLang="en-US" dirty="0"/>
          </a:p>
        </p:txBody>
      </p:sp>
      <p:sp>
        <p:nvSpPr>
          <p:cNvPr id="3" name="内容占位符 2"/>
          <p:cNvSpPr>
            <a:spLocks noGrp="1"/>
          </p:cNvSpPr>
          <p:nvPr>
            <p:ph idx="1"/>
          </p:nvPr>
        </p:nvSpPr>
        <p:spPr/>
        <p:txBody>
          <a:bodyPr/>
          <a:lstStyle/>
          <a:p>
            <a:r>
              <a:rPr lang="zh-CN" altLang="en-US" dirty="0"/>
              <a:t>编写测试方案</a:t>
            </a:r>
            <a:endParaRPr lang="en-US" altLang="zh-CN" dirty="0"/>
          </a:p>
          <a:p>
            <a:pPr lvl="1"/>
            <a:r>
              <a:rPr lang="zh-CN" altLang="en-US" dirty="0"/>
              <a:t>项目启动阶段沟通内容形成测试方案</a:t>
            </a:r>
            <a:endParaRPr lang="en-US" altLang="zh-CN" dirty="0"/>
          </a:p>
          <a:p>
            <a:pPr lvl="1"/>
            <a:r>
              <a:rPr lang="zh-CN" altLang="en-US" dirty="0"/>
              <a:t>与相关方沟通达成一致</a:t>
            </a:r>
            <a:endParaRPr lang="en-US" altLang="zh-CN" dirty="0"/>
          </a:p>
          <a:p>
            <a:r>
              <a:rPr lang="zh-CN" altLang="en-US" dirty="0"/>
              <a:t>方案汇报或评审</a:t>
            </a:r>
            <a:endParaRPr lang="en-US" altLang="zh-CN" dirty="0"/>
          </a:p>
          <a:p>
            <a:pPr lvl="1"/>
            <a:r>
              <a:rPr lang="zh-CN" altLang="en-US" dirty="0"/>
              <a:t>如需要进行方案汇报或评审，需要准备方案交流汇报的幻灯片</a:t>
            </a:r>
            <a:endParaRPr lang="en-US" altLang="zh-CN" dirty="0"/>
          </a:p>
          <a:p>
            <a:pPr lvl="1"/>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项目准备</a:t>
            </a:r>
            <a:r>
              <a:rPr lang="en-US" altLang="zh-CN" dirty="0"/>
              <a:t>-</a:t>
            </a:r>
            <a:r>
              <a:rPr lang="zh-CN" altLang="en-US" dirty="0"/>
              <a:t>测试工具准备</a:t>
            </a:r>
            <a:endParaRPr lang="zh-CN" altLang="en-US" dirty="0"/>
          </a:p>
        </p:txBody>
      </p:sp>
      <p:sp>
        <p:nvSpPr>
          <p:cNvPr id="3" name="内容占位符 2"/>
          <p:cNvSpPr>
            <a:spLocks noGrp="1"/>
          </p:cNvSpPr>
          <p:nvPr>
            <p:ph idx="1"/>
          </p:nvPr>
        </p:nvSpPr>
        <p:spPr>
          <a:xfrm>
            <a:off x="1012455" y="699542"/>
            <a:ext cx="7119088" cy="4169345"/>
          </a:xfrm>
        </p:spPr>
        <p:txBody>
          <a:bodyPr/>
          <a:lstStyle/>
          <a:p>
            <a:r>
              <a:rPr lang="zh-CN" altLang="en-US" dirty="0"/>
              <a:t>信息收集收集的信息越多，意味着攻击的面越广。</a:t>
            </a:r>
            <a:endParaRPr lang="zh-CN" altLang="en-US" dirty="0"/>
          </a:p>
          <a:p>
            <a:pPr lvl="1"/>
            <a:r>
              <a:rPr lang="zh-CN" altLang="en-US" dirty="0"/>
              <a:t>常见的关键信息有：</a:t>
            </a:r>
            <a:endParaRPr lang="zh-CN" altLang="en-US" dirty="0"/>
          </a:p>
          <a:p>
            <a:pPr lvl="2"/>
            <a:r>
              <a:rPr lang="zh-CN" altLang="en-US" dirty="0"/>
              <a:t>域名</a:t>
            </a:r>
            <a:endParaRPr lang="zh-CN" altLang="en-US" dirty="0"/>
          </a:p>
          <a:p>
            <a:pPr lvl="2"/>
            <a:r>
              <a:rPr lang="en-US" altLang="zh-CN" dirty="0"/>
              <a:t>IP</a:t>
            </a:r>
            <a:r>
              <a:rPr lang="zh-CN" altLang="en-US" dirty="0"/>
              <a:t>及端口</a:t>
            </a:r>
            <a:endParaRPr lang="zh-CN" altLang="en-US" dirty="0"/>
          </a:p>
          <a:p>
            <a:pPr lvl="2"/>
            <a:r>
              <a:rPr lang="zh-CN" altLang="en-US" dirty="0"/>
              <a:t>子域名</a:t>
            </a:r>
            <a:endParaRPr lang="zh-CN" altLang="en-US" dirty="0"/>
          </a:p>
          <a:p>
            <a:pPr lvl="2"/>
            <a:r>
              <a:rPr lang="zh-CN" altLang="en-US" dirty="0"/>
              <a:t>应用服务系统、版本</a:t>
            </a:r>
            <a:endParaRPr lang="zh-CN" altLang="en-US" dirty="0"/>
          </a:p>
          <a:p>
            <a:pPr lvl="2"/>
            <a:r>
              <a:rPr lang="zh-CN" altLang="en-US" dirty="0"/>
              <a:t>开源情报</a:t>
            </a:r>
            <a:endParaRPr lang="zh-CN" altLang="en-US" dirty="0"/>
          </a:p>
          <a:p>
            <a:pPr lvl="2"/>
            <a:r>
              <a:rPr lang="zh-CN" altLang="en-US" dirty="0"/>
              <a:t>部署服务器的信息、应用信息等口令破解</a:t>
            </a:r>
            <a:endParaRPr lang="en-US" altLang="zh-CN" dirty="0"/>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项目准备</a:t>
            </a:r>
            <a:r>
              <a:rPr lang="en-US" altLang="zh-CN" dirty="0"/>
              <a:t>-</a:t>
            </a:r>
            <a:r>
              <a:rPr lang="zh-CN" altLang="en-US" dirty="0"/>
              <a:t>测试工具准备</a:t>
            </a:r>
            <a:endParaRPr lang="zh-CN" altLang="en-US" dirty="0"/>
          </a:p>
        </p:txBody>
      </p:sp>
      <p:sp>
        <p:nvSpPr>
          <p:cNvPr id="3" name="内容占位符 2"/>
          <p:cNvSpPr>
            <a:spLocks noGrp="1"/>
          </p:cNvSpPr>
          <p:nvPr>
            <p:ph idx="1"/>
          </p:nvPr>
        </p:nvSpPr>
        <p:spPr>
          <a:xfrm>
            <a:off x="1012455" y="699542"/>
            <a:ext cx="7119088" cy="4169345"/>
          </a:xfrm>
        </p:spPr>
        <p:txBody>
          <a:bodyPr/>
          <a:lstStyle/>
          <a:p>
            <a:r>
              <a:rPr lang="zh-CN" altLang="en-US" dirty="0"/>
              <a:t>漏洞发现</a:t>
            </a:r>
            <a:endParaRPr lang="en-US" altLang="zh-CN" dirty="0"/>
          </a:p>
          <a:p>
            <a:pPr lvl="1"/>
            <a:r>
              <a:rPr lang="zh-CN" altLang="en-US" dirty="0"/>
              <a:t>通过多种途径发现漏洞，常用的是传统漏洞的发现，根据前面所讲的漏洞类别进行手工或工具检测漏洞。</a:t>
            </a:r>
            <a:endParaRPr lang="en-US" altLang="zh-CN" dirty="0"/>
          </a:p>
          <a:p>
            <a:pPr lvl="1"/>
            <a:r>
              <a:rPr lang="en-US" altLang="zh-CN" dirty="0"/>
              <a:t>AWVS</a:t>
            </a:r>
            <a:endParaRPr lang="en-US" altLang="zh-CN" dirty="0"/>
          </a:p>
          <a:p>
            <a:pPr lvl="1"/>
            <a:r>
              <a:rPr lang="en-US" altLang="zh-CN" dirty="0"/>
              <a:t>APPSCAN</a:t>
            </a:r>
            <a:endParaRPr lang="en-US" altLang="zh-CN" dirty="0"/>
          </a:p>
          <a:p>
            <a:pPr lvl="1"/>
            <a:r>
              <a:rPr lang="en-US" altLang="zh-CN" dirty="0"/>
              <a:t>goby</a:t>
            </a:r>
            <a:endParaRPr lang="en-US" altLang="zh-CN" dirty="0"/>
          </a:p>
          <a:p>
            <a:r>
              <a:rPr lang="zh-CN" altLang="en-US" dirty="0"/>
              <a:t>漏洞利用</a:t>
            </a:r>
            <a:endParaRPr lang="en-US" altLang="zh-CN" dirty="0"/>
          </a:p>
          <a:p>
            <a:pPr lvl="1"/>
            <a:r>
              <a:rPr lang="en-US" altLang="zh-CN" dirty="0" err="1"/>
              <a:t>Sqlmap</a:t>
            </a:r>
            <a:endParaRPr lang="en-US" altLang="zh-CN" dirty="0" err="1"/>
          </a:p>
          <a:p>
            <a:pPr lvl="1"/>
            <a:r>
              <a:rPr lang="en-US" altLang="zh-CN" dirty="0" err="1"/>
              <a:t>Burpsuite</a:t>
            </a:r>
            <a:endParaRPr lang="en-US" altLang="zh-CN" dirty="0"/>
          </a:p>
          <a:p>
            <a:pPr lvl="1"/>
            <a:r>
              <a:rPr lang="en-US" altLang="zh-CN" dirty="0" err="1"/>
              <a:t>Metasploit</a:t>
            </a:r>
            <a:endParaRPr lang="en-US" altLang="zh-CN" dirty="0"/>
          </a:p>
          <a:p>
            <a:r>
              <a:rPr lang="zh-CN" altLang="en-US" dirty="0"/>
              <a:t>集成工具</a:t>
            </a:r>
            <a:endParaRPr lang="en-US" altLang="zh-CN" dirty="0"/>
          </a:p>
          <a:p>
            <a:pPr lvl="1"/>
            <a:r>
              <a:rPr lang="en-US" altLang="zh-CN" dirty="0"/>
              <a:t>kali </a:t>
            </a:r>
            <a:r>
              <a:rPr lang="en-US" altLang="zh-CN" dirty="0" err="1"/>
              <a:t>linux</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项目准备</a:t>
            </a:r>
            <a:r>
              <a:rPr lang="en-US" altLang="zh-CN" dirty="0"/>
              <a:t>-</a:t>
            </a:r>
            <a:r>
              <a:rPr lang="zh-CN" altLang="en-US" dirty="0"/>
              <a:t>编写应急预案</a:t>
            </a:r>
            <a:endParaRPr lang="zh-CN" altLang="en-US" dirty="0"/>
          </a:p>
        </p:txBody>
      </p:sp>
      <p:sp>
        <p:nvSpPr>
          <p:cNvPr id="3" name="内容占位符 2"/>
          <p:cNvSpPr>
            <a:spLocks noGrp="1"/>
          </p:cNvSpPr>
          <p:nvPr>
            <p:ph idx="1"/>
          </p:nvPr>
        </p:nvSpPr>
        <p:spPr/>
        <p:txBody>
          <a:bodyPr/>
          <a:lstStyle/>
          <a:p>
            <a:r>
              <a:rPr lang="zh-CN" altLang="en-US" dirty="0"/>
              <a:t>充分考虑测试可能存在的风险</a:t>
            </a:r>
            <a:endParaRPr lang="en-US" altLang="zh-CN" dirty="0"/>
          </a:p>
          <a:p>
            <a:r>
              <a:rPr lang="zh-CN" altLang="en-US" dirty="0"/>
              <a:t>制定风险处置措施，避免或降低测试可能带来的损失</a:t>
            </a:r>
            <a:endParaRPr lang="en-US" altLang="zh-CN" dirty="0"/>
          </a:p>
          <a:p>
            <a:r>
              <a:rPr lang="zh-CN" altLang="en-US" dirty="0"/>
              <a:t>编写应急预案并与相关方确认</a:t>
            </a:r>
            <a:endParaRPr lang="en-US" altLang="zh-CN" dirty="0"/>
          </a:p>
          <a:p>
            <a:r>
              <a:rPr lang="zh-CN" altLang="en-US" dirty="0"/>
              <a:t>执行应急预案</a:t>
            </a:r>
            <a:endParaRPr lang="en-US" altLang="zh-CN" dirty="0"/>
          </a:p>
        </p:txBody>
      </p:sp>
      <p:sp>
        <p:nvSpPr>
          <p:cNvPr id="4" name="爆炸形 2 3"/>
          <p:cNvSpPr/>
          <p:nvPr/>
        </p:nvSpPr>
        <p:spPr bwMode="auto">
          <a:xfrm>
            <a:off x="2087289" y="2572200"/>
            <a:ext cx="5239498" cy="2160618"/>
          </a:xfrm>
          <a:prstGeom prst="irregularSeal2">
            <a:avLst/>
          </a:prstGeom>
          <a:solidFill>
            <a:schemeClr val="accent1"/>
          </a:solidFill>
          <a:ln w="9525" cap="flat" cmpd="sng" algn="ctr">
            <a:solidFill>
              <a:schemeClr val="tx1"/>
            </a:solidFill>
            <a:prstDash val="solid"/>
            <a:round/>
            <a:headEnd type="none" w="med" len="med"/>
            <a:tailEnd type="none" w="med" len="med"/>
          </a:ln>
        </p:spPr>
        <p:txBody>
          <a:bodyPr vert="horz" wrap="square" lIns="68591" tIns="34295" rIns="68591" bIns="34295"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1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应急预案可以整合在渗透测试方案中</a:t>
            </a:r>
            <a:endParaRPr kumimoji="0" lang="zh-CN" altLang="en-US" sz="21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知识子域：渗透测试基本概念</a:t>
            </a:r>
            <a:endParaRPr lang="zh-CN" altLang="en-US" dirty="0"/>
          </a:p>
        </p:txBody>
      </p:sp>
      <p:sp>
        <p:nvSpPr>
          <p:cNvPr id="3" name="内容占位符 2"/>
          <p:cNvSpPr>
            <a:spLocks noGrp="1"/>
          </p:cNvSpPr>
          <p:nvPr>
            <p:ph idx="1"/>
          </p:nvPr>
        </p:nvSpPr>
        <p:spPr/>
        <p:txBody>
          <a:bodyPr/>
          <a:lstStyle/>
          <a:p>
            <a:r>
              <a:rPr lang="zh-CN" altLang="en-US" dirty="0"/>
              <a:t>了解渗透测试基本概念</a:t>
            </a:r>
            <a:endParaRPr lang="en-US" altLang="zh-CN" dirty="0"/>
          </a:p>
          <a:p>
            <a:r>
              <a:rPr lang="zh-CN" altLang="en-US" dirty="0"/>
              <a:t>了解常用的渗透测试工具、测试方法</a:t>
            </a:r>
            <a:endParaRPr lang="en-US" altLang="zh-CN" dirty="0"/>
          </a:p>
          <a:p>
            <a:r>
              <a:rPr lang="zh-CN" altLang="en-US" dirty="0"/>
              <a:t>掌握渗透测试方案、汇报幻灯片的编写</a:t>
            </a:r>
            <a:endParaRPr lang="en-US" altLang="zh-CN" dirty="0"/>
          </a:p>
          <a:p>
            <a:r>
              <a:rPr lang="zh-CN" altLang="en-US" dirty="0"/>
              <a:t>掌握渗透测试报告编写</a:t>
            </a:r>
            <a:endParaRPr lang="zh-CN" altLang="en-US" dirty="0"/>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测试实施</a:t>
            </a:r>
            <a:r>
              <a:rPr lang="en-US" altLang="zh-CN" dirty="0"/>
              <a:t>-</a:t>
            </a:r>
            <a:r>
              <a:rPr lang="zh-CN" altLang="en-US" dirty="0"/>
              <a:t>信息收集</a:t>
            </a:r>
            <a:endParaRPr lang="zh-CN" altLang="en-US" dirty="0"/>
          </a:p>
        </p:txBody>
      </p:sp>
      <p:sp>
        <p:nvSpPr>
          <p:cNvPr id="3" name="内容占位符 2"/>
          <p:cNvSpPr>
            <a:spLocks noGrp="1"/>
          </p:cNvSpPr>
          <p:nvPr>
            <p:ph idx="1"/>
          </p:nvPr>
        </p:nvSpPr>
        <p:spPr/>
        <p:txBody>
          <a:bodyPr/>
          <a:lstStyle/>
          <a:p>
            <a:r>
              <a:rPr lang="zh-CN" altLang="en-US" dirty="0"/>
              <a:t>了解目标对象的过程</a:t>
            </a:r>
            <a:endParaRPr lang="en-US" altLang="zh-CN" dirty="0"/>
          </a:p>
          <a:p>
            <a:r>
              <a:rPr lang="zh-CN" altLang="en-US" dirty="0"/>
              <a:t>信息收集方式</a:t>
            </a:r>
            <a:endParaRPr lang="en-US" altLang="zh-CN" dirty="0"/>
          </a:p>
          <a:p>
            <a:pPr lvl="1"/>
            <a:r>
              <a:rPr lang="zh-CN" altLang="en-US" dirty="0"/>
              <a:t>扫描</a:t>
            </a:r>
            <a:endParaRPr lang="en-US" altLang="zh-CN" dirty="0"/>
          </a:p>
          <a:p>
            <a:pPr lvl="2"/>
            <a:r>
              <a:rPr lang="zh-CN" altLang="en-US" dirty="0"/>
              <a:t>端口扫描</a:t>
            </a:r>
            <a:endParaRPr lang="en-US" altLang="zh-CN" dirty="0"/>
          </a:p>
          <a:p>
            <a:pPr lvl="2"/>
            <a:r>
              <a:rPr lang="zh-CN" altLang="en-US" dirty="0"/>
              <a:t>漏洞扫描</a:t>
            </a:r>
            <a:endParaRPr lang="en-US" altLang="zh-CN" dirty="0"/>
          </a:p>
          <a:p>
            <a:pPr lvl="1"/>
            <a:r>
              <a:rPr lang="zh-CN" altLang="en-US" dirty="0"/>
              <a:t>公开信息</a:t>
            </a:r>
            <a:endParaRPr lang="en-US" altLang="zh-CN" dirty="0"/>
          </a:p>
          <a:p>
            <a:pPr lvl="2"/>
            <a:r>
              <a:rPr lang="zh-CN" altLang="en-US" dirty="0"/>
              <a:t>搜索引擎</a:t>
            </a:r>
            <a:endParaRPr lang="en-US" altLang="zh-CN" dirty="0"/>
          </a:p>
          <a:p>
            <a:pPr lvl="2"/>
            <a:r>
              <a:rPr lang="zh-CN" altLang="en-US" dirty="0"/>
              <a:t>网站、论坛</a:t>
            </a:r>
            <a:endParaRPr lang="en-US" altLang="zh-CN" dirty="0"/>
          </a:p>
          <a:p>
            <a:pPr lvl="2"/>
            <a:r>
              <a:rPr lang="zh-CN" altLang="en-US" dirty="0"/>
              <a:t>媒体报道</a:t>
            </a:r>
            <a:endParaRPr lang="en-US" altLang="zh-CN" dirty="0"/>
          </a:p>
          <a:p>
            <a:pPr lvl="1"/>
            <a:r>
              <a:rPr lang="zh-CN" altLang="en-US" dirty="0"/>
              <a:t>其他方式</a:t>
            </a:r>
            <a:endParaRPr lang="en-US" altLang="zh-CN" dirty="0"/>
          </a:p>
          <a:p>
            <a:pPr lvl="2"/>
            <a:r>
              <a:rPr lang="zh-CN" altLang="en-US" dirty="0"/>
              <a:t>社工</a:t>
            </a:r>
            <a:endParaRPr lang="en-US" altLang="zh-CN" dirty="0"/>
          </a:p>
          <a:p>
            <a:pPr lvl="2"/>
            <a:r>
              <a:rPr lang="en-US" altLang="zh-CN" dirty="0"/>
              <a:t>……</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测试实施</a:t>
            </a:r>
            <a:r>
              <a:rPr lang="en-US" altLang="zh-CN" dirty="0"/>
              <a:t>-</a:t>
            </a:r>
            <a:r>
              <a:rPr lang="zh-CN" altLang="en-US" dirty="0"/>
              <a:t>脆弱性测试</a:t>
            </a:r>
            <a:endParaRPr lang="zh-CN" altLang="en-US" dirty="0"/>
          </a:p>
        </p:txBody>
      </p:sp>
      <p:sp>
        <p:nvSpPr>
          <p:cNvPr id="3" name="内容占位符 2"/>
          <p:cNvSpPr>
            <a:spLocks noGrp="1"/>
          </p:cNvSpPr>
          <p:nvPr>
            <p:ph idx="1"/>
          </p:nvPr>
        </p:nvSpPr>
        <p:spPr/>
        <p:txBody>
          <a:bodyPr/>
          <a:lstStyle/>
          <a:p>
            <a:r>
              <a:rPr lang="zh-CN" altLang="en-US" dirty="0"/>
              <a:t>工具测试（漏洞扫描）</a:t>
            </a:r>
            <a:endParaRPr lang="en-US" altLang="zh-CN" dirty="0"/>
          </a:p>
          <a:p>
            <a:pPr lvl="1"/>
            <a:r>
              <a:rPr lang="zh-CN" altLang="en-US" dirty="0"/>
              <a:t>优点：高效、方便、测试内容全面</a:t>
            </a:r>
            <a:endParaRPr lang="en-US" altLang="zh-CN" dirty="0"/>
          </a:p>
          <a:p>
            <a:pPr lvl="1"/>
            <a:r>
              <a:rPr lang="zh-CN" altLang="en-US" dirty="0"/>
              <a:t>不足：存在误报、漏报等情况</a:t>
            </a:r>
            <a:endParaRPr lang="en-US" altLang="zh-CN" dirty="0"/>
          </a:p>
          <a:p>
            <a:pPr lvl="1"/>
            <a:r>
              <a:rPr lang="zh-CN" altLang="en-US" dirty="0"/>
              <a:t>测试方式</a:t>
            </a:r>
            <a:endParaRPr lang="en-US" altLang="zh-CN" dirty="0"/>
          </a:p>
          <a:p>
            <a:pPr lvl="2"/>
            <a:r>
              <a:rPr lang="zh-CN" altLang="en-US" dirty="0"/>
              <a:t>漏洞扫描，通用脆弱性测试方式，高效、方便，能发现各类通用漏洞</a:t>
            </a:r>
            <a:endParaRPr lang="en-US" altLang="zh-CN" dirty="0"/>
          </a:p>
          <a:p>
            <a:pPr lvl="2"/>
            <a:r>
              <a:rPr lang="zh-CN" altLang="en-US" dirty="0"/>
              <a:t>特定漏洞扫描：针对特定类型漏洞或特定漏洞</a:t>
            </a:r>
            <a:endParaRPr lang="en-US" altLang="zh-CN" dirty="0"/>
          </a:p>
          <a:p>
            <a:r>
              <a:rPr lang="zh-CN" altLang="en-US" dirty="0"/>
              <a:t>手工测试</a:t>
            </a:r>
            <a:endParaRPr lang="en-US" altLang="zh-CN" dirty="0"/>
          </a:p>
          <a:p>
            <a:pPr lvl="1"/>
            <a:r>
              <a:rPr lang="zh-CN" altLang="en-US" dirty="0"/>
              <a:t>漏洞测试（例如</a:t>
            </a:r>
            <a:r>
              <a:rPr lang="en-US" altLang="zh-CN" dirty="0"/>
              <a:t>SQL</a:t>
            </a:r>
            <a:r>
              <a:rPr lang="zh-CN" altLang="en-US" dirty="0"/>
              <a:t>注入测试）</a:t>
            </a:r>
            <a:endParaRPr lang="en-US" altLang="zh-CN" dirty="0"/>
          </a:p>
          <a:p>
            <a:pPr lvl="1"/>
            <a:r>
              <a:rPr lang="zh-CN" altLang="en-US" dirty="0"/>
              <a:t>错误反馈</a:t>
            </a:r>
            <a:endParaRPr lang="en-US" altLang="zh-CN" dirty="0"/>
          </a:p>
          <a:p>
            <a:pPr lvl="1"/>
            <a:r>
              <a:rPr lang="zh-CN" altLang="en-US" dirty="0"/>
              <a:t>错误配置</a:t>
            </a:r>
            <a:endParaRPr lang="en-US" altLang="zh-CN" dirty="0"/>
          </a:p>
          <a:p>
            <a:pPr lvl="1"/>
            <a:r>
              <a:rPr lang="en-US" altLang="zh-CN" dirty="0"/>
              <a:t>……</a:t>
            </a:r>
            <a:endParaRPr lang="en-US" altLang="zh-CN" dirty="0"/>
          </a:p>
          <a:p>
            <a:pPr lvl="1"/>
            <a:endParaRPr lang="en-US" altLang="zh-CN" dirty="0"/>
          </a:p>
          <a:p>
            <a:pPr lvl="1"/>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测试实施</a:t>
            </a:r>
            <a:r>
              <a:rPr lang="en-US" altLang="zh-CN" dirty="0"/>
              <a:t>-</a:t>
            </a:r>
            <a:r>
              <a:rPr lang="zh-CN" altLang="en-US" dirty="0"/>
              <a:t>问题验证</a:t>
            </a:r>
            <a:endParaRPr lang="zh-CN" altLang="en-US" dirty="0"/>
          </a:p>
        </p:txBody>
      </p:sp>
      <p:sp>
        <p:nvSpPr>
          <p:cNvPr id="3" name="内容占位符 2"/>
          <p:cNvSpPr>
            <a:spLocks noGrp="1"/>
          </p:cNvSpPr>
          <p:nvPr>
            <p:ph idx="1"/>
          </p:nvPr>
        </p:nvSpPr>
        <p:spPr/>
        <p:txBody>
          <a:bodyPr/>
          <a:lstStyle/>
          <a:p>
            <a:r>
              <a:rPr lang="zh-CN" altLang="en-US" dirty="0"/>
              <a:t>对脆弱性测试中发现的问题进行验证</a:t>
            </a:r>
            <a:endParaRPr lang="en-US" altLang="zh-CN" dirty="0"/>
          </a:p>
          <a:p>
            <a:pPr lvl="1"/>
            <a:r>
              <a:rPr lang="zh-CN" altLang="en-US" dirty="0"/>
              <a:t>对漏洞进行利用以发现问题（非破坏性漏洞）</a:t>
            </a:r>
            <a:endParaRPr lang="en-US" altLang="zh-CN" dirty="0"/>
          </a:p>
          <a:p>
            <a:pPr lvl="1"/>
            <a:r>
              <a:rPr lang="zh-CN" altLang="en-US" dirty="0"/>
              <a:t>对漏洞存在环境进行验证（破坏性漏洞）</a:t>
            </a:r>
            <a:endParaRPr lang="en-US" altLang="zh-CN" dirty="0"/>
          </a:p>
          <a:p>
            <a:pPr lvl="2"/>
            <a:r>
              <a:rPr lang="zh-CN" altLang="en-US" dirty="0"/>
              <a:t>漏洞存在的环境是否符合目标对象情况</a:t>
            </a:r>
            <a:endParaRPr lang="en-US" altLang="zh-CN" dirty="0"/>
          </a:p>
          <a:p>
            <a:pPr lvl="2"/>
            <a:r>
              <a:rPr lang="zh-CN" altLang="en-US" dirty="0"/>
              <a:t>漏洞测试方式是否存在误报可能</a:t>
            </a:r>
            <a:endParaRPr lang="en-US" altLang="zh-CN" dirty="0"/>
          </a:p>
          <a:p>
            <a:pPr lvl="2"/>
            <a:r>
              <a:rPr lang="zh-CN" altLang="en-US" dirty="0"/>
              <a:t>是否有另外方式进行验证是否存在漏洞</a:t>
            </a:r>
            <a:endParaRPr lang="en-US" altLang="zh-CN" dirty="0"/>
          </a:p>
          <a:p>
            <a:pPr lvl="2"/>
            <a:endParaRPr lang="en-US" altLang="zh-CN" dirty="0"/>
          </a:p>
          <a:p>
            <a:pPr lvl="1"/>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测试实施</a:t>
            </a:r>
            <a:r>
              <a:rPr lang="en-US" altLang="zh-CN" dirty="0"/>
              <a:t>-</a:t>
            </a:r>
            <a:r>
              <a:rPr lang="zh-CN" altLang="en-US" dirty="0"/>
              <a:t>问题验证</a:t>
            </a:r>
            <a:endParaRPr lang="zh-CN" altLang="en-US" dirty="0"/>
          </a:p>
        </p:txBody>
      </p:sp>
      <p:sp>
        <p:nvSpPr>
          <p:cNvPr id="3" name="内容占位符 2"/>
          <p:cNvSpPr>
            <a:spLocks noGrp="1"/>
          </p:cNvSpPr>
          <p:nvPr>
            <p:ph idx="1"/>
          </p:nvPr>
        </p:nvSpPr>
        <p:spPr/>
        <p:txBody>
          <a:bodyPr/>
          <a:lstStyle/>
          <a:p>
            <a:r>
              <a:rPr lang="zh-CN" altLang="en-US" dirty="0"/>
              <a:t>漏洞利用是指通过对已发现漏洞进行深度的攻击，达到某些效果的一种手段。</a:t>
            </a:r>
            <a:endParaRPr lang="zh-CN" altLang="en-US" dirty="0"/>
          </a:p>
          <a:p>
            <a:pPr lvl="1"/>
            <a:r>
              <a:rPr lang="zh-CN" altLang="en-US" dirty="0"/>
              <a:t>由于针对不同的漏洞其自身特点，漏洞利用方式也不尽同，漏洞利用考验一个人对漏洞理解的深度问题，与漏洞发现有很大的不同，要想在渗透测试过程中能够有效的对目标进行攻击，需要充分了解各个漏洞的利用方式，并且越多越好，这样我们才能应不同的场景。</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测试实施</a:t>
            </a:r>
            <a:r>
              <a:rPr lang="en-US" altLang="zh-CN" dirty="0"/>
              <a:t>-</a:t>
            </a:r>
            <a:r>
              <a:rPr lang="zh-CN" altLang="en-US" dirty="0"/>
              <a:t>关联数据收集</a:t>
            </a:r>
            <a:endParaRPr lang="zh-CN" altLang="en-US" dirty="0"/>
          </a:p>
        </p:txBody>
      </p:sp>
      <p:sp>
        <p:nvSpPr>
          <p:cNvPr id="3" name="内容占位符 2"/>
          <p:cNvSpPr>
            <a:spLocks noGrp="1"/>
          </p:cNvSpPr>
          <p:nvPr>
            <p:ph idx="1"/>
          </p:nvPr>
        </p:nvSpPr>
        <p:spPr/>
        <p:txBody>
          <a:bodyPr/>
          <a:lstStyle/>
          <a:p>
            <a:r>
              <a:rPr lang="zh-CN" altLang="en-US" dirty="0"/>
              <a:t>脆弱性利用数据</a:t>
            </a:r>
            <a:endParaRPr lang="en-US" altLang="zh-CN" dirty="0"/>
          </a:p>
          <a:p>
            <a:pPr lvl="1"/>
            <a:r>
              <a:rPr lang="zh-CN" altLang="en-US" dirty="0"/>
              <a:t>利用工具、代码（</a:t>
            </a:r>
            <a:r>
              <a:rPr lang="en-US" altLang="zh-CN" dirty="0"/>
              <a:t>exploit</a:t>
            </a:r>
            <a:r>
              <a:rPr lang="zh-CN" altLang="en-US" dirty="0"/>
              <a:t>）</a:t>
            </a:r>
            <a:endParaRPr lang="en-US" altLang="zh-CN" dirty="0"/>
          </a:p>
          <a:p>
            <a:pPr lvl="1"/>
            <a:r>
              <a:rPr lang="zh-CN" altLang="en-US" dirty="0"/>
              <a:t>脆弱性测试工具</a:t>
            </a:r>
            <a:endParaRPr lang="en-US" altLang="zh-CN" dirty="0"/>
          </a:p>
          <a:p>
            <a:r>
              <a:rPr lang="zh-CN" altLang="en-US" dirty="0"/>
              <a:t>脆弱性防御工具</a:t>
            </a:r>
            <a:endParaRPr lang="en-US" altLang="zh-CN" dirty="0"/>
          </a:p>
          <a:p>
            <a:pPr lvl="1"/>
            <a:r>
              <a:rPr lang="zh-CN" altLang="en-US" dirty="0"/>
              <a:t>补丁、升级版本</a:t>
            </a:r>
            <a:endParaRPr lang="en-US" altLang="zh-CN" dirty="0"/>
          </a:p>
          <a:p>
            <a:pPr lvl="1"/>
            <a:r>
              <a:rPr lang="zh-CN" altLang="en-US" dirty="0"/>
              <a:t>防护软件</a:t>
            </a:r>
            <a:endParaRPr lang="en-US" altLang="zh-CN" dirty="0"/>
          </a:p>
          <a:p>
            <a:pPr lvl="1"/>
            <a:endParaRPr lang="en-US" altLang="zh-CN" dirty="0"/>
          </a:p>
          <a:p>
            <a:pPr lvl="1"/>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测试报告</a:t>
            </a:r>
            <a:r>
              <a:rPr lang="en-US" altLang="zh-CN" dirty="0"/>
              <a:t>-</a:t>
            </a:r>
            <a:r>
              <a:rPr lang="zh-CN" altLang="en-US" dirty="0"/>
              <a:t>测试数据</a:t>
            </a:r>
            <a:endParaRPr lang="zh-CN" altLang="en-US" dirty="0"/>
          </a:p>
        </p:txBody>
      </p:sp>
      <p:sp>
        <p:nvSpPr>
          <p:cNvPr id="3" name="内容占位符 2"/>
          <p:cNvSpPr>
            <a:spLocks noGrp="1"/>
          </p:cNvSpPr>
          <p:nvPr>
            <p:ph idx="1"/>
          </p:nvPr>
        </p:nvSpPr>
        <p:spPr/>
        <p:txBody>
          <a:bodyPr/>
          <a:lstStyle/>
          <a:p>
            <a:r>
              <a:rPr lang="zh-CN" altLang="en-US" dirty="0"/>
              <a:t>保留测试过程证据</a:t>
            </a:r>
            <a:endParaRPr lang="en-US" altLang="zh-CN" dirty="0"/>
          </a:p>
          <a:p>
            <a:pPr lvl="1"/>
            <a:r>
              <a:rPr lang="zh-CN" altLang="en-US" dirty="0"/>
              <a:t>扫描原始记录（工程文件）</a:t>
            </a:r>
            <a:endParaRPr lang="en-US" altLang="zh-CN" dirty="0"/>
          </a:p>
          <a:p>
            <a:pPr lvl="1"/>
            <a:r>
              <a:rPr lang="zh-CN" altLang="en-US" dirty="0"/>
              <a:t>操作记录</a:t>
            </a:r>
            <a:endParaRPr lang="en-US" altLang="zh-CN" dirty="0"/>
          </a:p>
          <a:p>
            <a:r>
              <a:rPr lang="zh-CN" altLang="en-US" dirty="0"/>
              <a:t>保留测试结果证据</a:t>
            </a:r>
            <a:endParaRPr lang="en-US" altLang="zh-CN" dirty="0"/>
          </a:p>
          <a:p>
            <a:pPr lvl="1"/>
            <a:r>
              <a:rPr lang="zh-CN" altLang="en-US" dirty="0"/>
              <a:t>测试结果截屏（录屏）</a:t>
            </a:r>
            <a:endParaRPr lang="en-US" altLang="zh-CN" dirty="0"/>
          </a:p>
          <a:p>
            <a:pPr lvl="1"/>
            <a:r>
              <a:rPr lang="zh-CN" altLang="en-US" dirty="0"/>
              <a:t>获取到的文件等非破坏性证据</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测试报告</a:t>
            </a:r>
            <a:r>
              <a:rPr lang="en-US" altLang="zh-CN" dirty="0"/>
              <a:t>-</a:t>
            </a:r>
            <a:r>
              <a:rPr lang="zh-CN" altLang="en-US" dirty="0"/>
              <a:t>汇总问题并提供解决建议</a:t>
            </a:r>
            <a:endParaRPr lang="zh-CN" altLang="en-US" dirty="0"/>
          </a:p>
        </p:txBody>
      </p:sp>
      <p:sp>
        <p:nvSpPr>
          <p:cNvPr id="3" name="内容占位符 2"/>
          <p:cNvSpPr>
            <a:spLocks noGrp="1"/>
          </p:cNvSpPr>
          <p:nvPr>
            <p:ph idx="1"/>
          </p:nvPr>
        </p:nvSpPr>
        <p:spPr/>
        <p:txBody>
          <a:bodyPr/>
          <a:lstStyle/>
          <a:p>
            <a:r>
              <a:rPr lang="zh-CN" altLang="en-US" dirty="0"/>
              <a:t>对测试数据进行汇总分析</a:t>
            </a:r>
            <a:endParaRPr lang="en-US" altLang="zh-CN" dirty="0"/>
          </a:p>
          <a:p>
            <a:pPr lvl="1"/>
            <a:r>
              <a:rPr lang="zh-CN" altLang="en-US" dirty="0"/>
              <a:t>问题类型</a:t>
            </a:r>
            <a:endParaRPr lang="en-US" altLang="zh-CN" dirty="0"/>
          </a:p>
          <a:p>
            <a:pPr lvl="1"/>
            <a:r>
              <a:rPr lang="zh-CN" altLang="en-US" dirty="0"/>
              <a:t>严重程度</a:t>
            </a:r>
            <a:endParaRPr lang="en-US" altLang="zh-CN" dirty="0"/>
          </a:p>
          <a:p>
            <a:pPr lvl="1"/>
            <a:r>
              <a:rPr lang="zh-CN" altLang="en-US" dirty="0"/>
              <a:t>关联数据</a:t>
            </a:r>
            <a:endParaRPr lang="en-US" altLang="zh-CN" dirty="0"/>
          </a:p>
          <a:p>
            <a:r>
              <a:rPr lang="zh-CN" altLang="en-US" dirty="0"/>
              <a:t>提供解决措施</a:t>
            </a:r>
            <a:endParaRPr lang="en-US" altLang="zh-CN" dirty="0"/>
          </a:p>
          <a:p>
            <a:pPr lvl="1"/>
            <a:r>
              <a:rPr lang="zh-CN" altLang="en-US" dirty="0"/>
              <a:t>补丁</a:t>
            </a:r>
            <a:endParaRPr lang="en-US" altLang="zh-CN" dirty="0"/>
          </a:p>
          <a:p>
            <a:pPr lvl="1"/>
            <a:r>
              <a:rPr lang="zh-CN" altLang="en-US" dirty="0"/>
              <a:t>防火墙策略</a:t>
            </a:r>
            <a:endParaRPr lang="en-US" altLang="zh-CN" dirty="0"/>
          </a:p>
          <a:p>
            <a:pPr lvl="1"/>
            <a:r>
              <a:rPr lang="zh-CN" altLang="en-US" dirty="0"/>
              <a:t>关闭服务</a:t>
            </a:r>
            <a:endParaRPr lang="en-US" altLang="zh-CN" dirty="0"/>
          </a:p>
          <a:p>
            <a:pPr lvl="1"/>
            <a:r>
              <a:rPr lang="zh-CN" altLang="en-US" dirty="0"/>
              <a:t>权限调整</a:t>
            </a:r>
            <a:endParaRPr lang="en-US" altLang="zh-CN" dirty="0"/>
          </a:p>
          <a:p>
            <a:pPr lvl="1"/>
            <a:r>
              <a:rPr lang="en-US" altLang="zh-CN" dirty="0"/>
              <a:t>……</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测试汇报</a:t>
            </a:r>
            <a:r>
              <a:rPr lang="en-US" altLang="zh-CN" dirty="0"/>
              <a:t>-</a:t>
            </a:r>
            <a:r>
              <a:rPr lang="zh-CN" altLang="en-US" dirty="0"/>
              <a:t>测试报告及幻灯片</a:t>
            </a:r>
            <a:endParaRPr lang="zh-CN" altLang="en-US" dirty="0"/>
          </a:p>
        </p:txBody>
      </p:sp>
      <p:sp>
        <p:nvSpPr>
          <p:cNvPr id="3" name="内容占位符 2"/>
          <p:cNvSpPr>
            <a:spLocks noGrp="1"/>
          </p:cNvSpPr>
          <p:nvPr>
            <p:ph idx="1"/>
          </p:nvPr>
        </p:nvSpPr>
        <p:spPr/>
        <p:txBody>
          <a:bodyPr/>
          <a:lstStyle/>
          <a:p>
            <a:r>
              <a:rPr lang="zh-CN" altLang="en-US" dirty="0"/>
              <a:t>编写测试报告</a:t>
            </a:r>
            <a:endParaRPr lang="en-US" altLang="zh-CN" dirty="0"/>
          </a:p>
          <a:p>
            <a:pPr lvl="1"/>
            <a:r>
              <a:rPr lang="zh-CN" altLang="en-US" dirty="0"/>
              <a:t>整理测试相关数据，编制渗透测试报告</a:t>
            </a:r>
            <a:endParaRPr lang="en-US" altLang="zh-CN" dirty="0"/>
          </a:p>
          <a:p>
            <a:pPr lvl="1"/>
            <a:r>
              <a:rPr lang="zh-CN" altLang="en-US" dirty="0"/>
              <a:t>测试报告与相关方沟通达成一致</a:t>
            </a:r>
            <a:endParaRPr lang="en-US" altLang="zh-CN" dirty="0"/>
          </a:p>
          <a:p>
            <a:r>
              <a:rPr lang="zh-CN" altLang="en-US" dirty="0"/>
              <a:t>编写项目汇报幻灯片</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测试汇报</a:t>
            </a:r>
            <a:r>
              <a:rPr lang="en-US" altLang="zh-CN" dirty="0"/>
              <a:t>-</a:t>
            </a:r>
            <a:r>
              <a:rPr lang="zh-CN" altLang="en-US" dirty="0"/>
              <a:t>测试报告格式</a:t>
            </a:r>
            <a:endParaRPr lang="zh-CN" altLang="en-US" dirty="0"/>
          </a:p>
        </p:txBody>
      </p:sp>
      <p:sp>
        <p:nvSpPr>
          <p:cNvPr id="3" name="内容占位符 2"/>
          <p:cNvSpPr>
            <a:spLocks noGrp="1"/>
          </p:cNvSpPr>
          <p:nvPr>
            <p:ph idx="1"/>
          </p:nvPr>
        </p:nvSpPr>
        <p:spPr/>
        <p:txBody>
          <a:bodyPr/>
          <a:lstStyle/>
          <a:p>
            <a:r>
              <a:rPr lang="zh-CN" altLang="en-US" dirty="0"/>
              <a:t>项目背景</a:t>
            </a:r>
            <a:endParaRPr lang="zh-CN" altLang="en-US" dirty="0"/>
          </a:p>
          <a:p>
            <a:r>
              <a:rPr lang="zh-CN" altLang="en-US" dirty="0"/>
              <a:t>测试目标系统现状</a:t>
            </a:r>
            <a:endParaRPr lang="zh-CN" altLang="en-US" dirty="0"/>
          </a:p>
          <a:p>
            <a:r>
              <a:rPr lang="zh-CN" altLang="en-US" dirty="0"/>
              <a:t>测试相关操作</a:t>
            </a:r>
            <a:endParaRPr lang="en-US" altLang="zh-CN" dirty="0"/>
          </a:p>
          <a:p>
            <a:pPr lvl="1"/>
            <a:r>
              <a:rPr lang="zh-CN" altLang="en-US" dirty="0"/>
              <a:t>技术测试</a:t>
            </a:r>
            <a:endParaRPr lang="en-US" altLang="zh-CN" dirty="0"/>
          </a:p>
          <a:p>
            <a:pPr lvl="1"/>
            <a:r>
              <a:rPr lang="zh-CN" altLang="en-US" dirty="0"/>
              <a:t>管理测试</a:t>
            </a:r>
            <a:endParaRPr lang="zh-CN" altLang="en-US" dirty="0"/>
          </a:p>
          <a:p>
            <a:r>
              <a:rPr lang="zh-CN" altLang="en-US" dirty="0"/>
              <a:t>测试实施</a:t>
            </a:r>
            <a:endParaRPr lang="en-US" altLang="zh-CN" dirty="0"/>
          </a:p>
          <a:p>
            <a:pPr lvl="1"/>
            <a:r>
              <a:rPr lang="zh-CN" altLang="en-US" dirty="0"/>
              <a:t>测试方式、测试时间、测试地点、测试团队、测试工作流程等</a:t>
            </a:r>
            <a:endParaRPr lang="en-US" altLang="zh-CN" dirty="0"/>
          </a:p>
          <a:p>
            <a:r>
              <a:rPr lang="zh-CN" altLang="en-US" dirty="0"/>
              <a:t>问题说明</a:t>
            </a:r>
            <a:endParaRPr lang="en-US" altLang="zh-CN" dirty="0"/>
          </a:p>
          <a:p>
            <a:r>
              <a:rPr lang="zh-CN" altLang="en-US" dirty="0"/>
              <a:t>解决措施建议</a:t>
            </a:r>
            <a:endParaRPr lang="en-US" altLang="zh-CN" dirty="0"/>
          </a:p>
          <a:p>
            <a:pPr lvl="1"/>
            <a:r>
              <a:rPr lang="zh-CN" altLang="en-US" dirty="0"/>
              <a:t>给出一个或多个可供选择的参考</a:t>
            </a:r>
            <a:endParaRPr lang="en-US" altLang="zh-CN" dirty="0"/>
          </a:p>
          <a:p>
            <a:endParaRPr lang="zh-CN" altLang="en-US" dirty="0"/>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知识子域：渗透测试工具</a:t>
            </a:r>
            <a:endParaRPr lang="zh-CN" altLang="en-US" dirty="0"/>
          </a:p>
        </p:txBody>
      </p:sp>
      <p:sp>
        <p:nvSpPr>
          <p:cNvPr id="3" name="内容占位符 2"/>
          <p:cNvSpPr>
            <a:spLocks noGrp="1"/>
          </p:cNvSpPr>
          <p:nvPr>
            <p:ph idx="1"/>
          </p:nvPr>
        </p:nvSpPr>
        <p:spPr/>
        <p:txBody>
          <a:bodyPr/>
          <a:lstStyle/>
          <a:p>
            <a:r>
              <a:rPr lang="zh-CN" altLang="en-US" dirty="0"/>
              <a:t>了解渗透测试常用工具类型；</a:t>
            </a:r>
            <a:endParaRPr lang="zh-CN" altLang="en-US" dirty="0"/>
          </a:p>
          <a:p>
            <a:r>
              <a:rPr lang="zh-CN" altLang="en-US" dirty="0"/>
              <a:t>了解</a:t>
            </a:r>
            <a:r>
              <a:rPr lang="en-US" altLang="zh-CN" dirty="0" err="1"/>
              <a:t>nmap</a:t>
            </a:r>
            <a:r>
              <a:rPr lang="zh-CN" altLang="en-US" dirty="0"/>
              <a:t>等信息收集类工具；</a:t>
            </a:r>
            <a:endParaRPr lang="zh-CN" altLang="en-US" dirty="0"/>
          </a:p>
          <a:p>
            <a:r>
              <a:rPr lang="zh-CN" altLang="en-US" dirty="0"/>
              <a:t>了解</a:t>
            </a:r>
            <a:r>
              <a:rPr lang="en-US" altLang="zh-CN" dirty="0" err="1"/>
              <a:t>sqlmap</a:t>
            </a:r>
            <a:r>
              <a:rPr lang="zh-CN" altLang="en-US" dirty="0"/>
              <a:t>等渗透测试利用类工具；</a:t>
            </a:r>
            <a:endParaRPr lang="zh-CN" altLang="en-US" dirty="0"/>
          </a:p>
          <a:p>
            <a:r>
              <a:rPr lang="zh-CN" altLang="en-US" dirty="0"/>
              <a:t>了解渗透测试工具集成</a:t>
            </a:r>
            <a:r>
              <a:rPr lang="en-US" altLang="zh-CN" dirty="0"/>
              <a:t>kali </a:t>
            </a:r>
            <a:r>
              <a:rPr lang="en-US" altLang="zh-CN" dirty="0" err="1"/>
              <a:t>linux</a:t>
            </a:r>
            <a:r>
              <a:rPr lang="zh-CN" altLang="en-US" dirty="0"/>
              <a:t>系统。</a:t>
            </a:r>
            <a:endParaRPr lang="zh-CN" altLang="en-US" dirty="0"/>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渗透测试基本概念</a:t>
            </a:r>
            <a:endParaRPr lang="zh-CN" altLang="en-US" dirty="0"/>
          </a:p>
        </p:txBody>
      </p:sp>
      <p:pic>
        <p:nvPicPr>
          <p:cNvPr id="5" name="图片 4"/>
          <p:cNvPicPr>
            <a:picLocks noChangeAspect="1"/>
          </p:cNvPicPr>
          <p:nvPr/>
        </p:nvPicPr>
        <p:blipFill>
          <a:blip r:embed="rId1"/>
          <a:stretch>
            <a:fillRect/>
          </a:stretch>
        </p:blipFill>
        <p:spPr>
          <a:xfrm>
            <a:off x="1151619" y="585046"/>
            <a:ext cx="6840760" cy="397340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渗透测试工具分类</a:t>
            </a:r>
            <a:endParaRPr lang="zh-CN" altLang="en-US" dirty="0"/>
          </a:p>
        </p:txBody>
      </p:sp>
      <p:sp>
        <p:nvSpPr>
          <p:cNvPr id="3" name="内容占位符 2"/>
          <p:cNvSpPr>
            <a:spLocks noGrp="1"/>
          </p:cNvSpPr>
          <p:nvPr>
            <p:ph idx="1"/>
          </p:nvPr>
        </p:nvSpPr>
        <p:spPr/>
        <p:txBody>
          <a:bodyPr/>
          <a:lstStyle/>
          <a:p>
            <a:r>
              <a:rPr lang="zh-CN" altLang="en-US" dirty="0"/>
              <a:t>信息收集</a:t>
            </a:r>
            <a:endParaRPr lang="en-US" altLang="zh-CN" dirty="0"/>
          </a:p>
          <a:p>
            <a:pPr lvl="1"/>
            <a:r>
              <a:rPr lang="zh-CN" altLang="en-US" dirty="0"/>
              <a:t>端口扫描：</a:t>
            </a:r>
            <a:r>
              <a:rPr lang="en-US" altLang="zh-CN" dirty="0" err="1"/>
              <a:t>nmap</a:t>
            </a:r>
            <a:endParaRPr lang="en-US" altLang="zh-CN" dirty="0"/>
          </a:p>
          <a:p>
            <a:pPr lvl="1"/>
            <a:r>
              <a:rPr lang="zh-CN" altLang="en-US" dirty="0"/>
              <a:t>网络路径：</a:t>
            </a:r>
            <a:r>
              <a:rPr lang="en-US" altLang="zh-CN" dirty="0" err="1"/>
              <a:t>tracert</a:t>
            </a:r>
            <a:r>
              <a:rPr lang="zh-CN" altLang="en-US" dirty="0"/>
              <a:t>、</a:t>
            </a:r>
            <a:r>
              <a:rPr lang="en-US" altLang="zh-CN" dirty="0"/>
              <a:t>ping</a:t>
            </a:r>
            <a:r>
              <a:rPr lang="zh-CN" altLang="en-US" dirty="0"/>
              <a:t>等</a:t>
            </a:r>
            <a:endParaRPr lang="en-US" altLang="zh-CN" dirty="0"/>
          </a:p>
          <a:p>
            <a:r>
              <a:rPr lang="zh-CN" altLang="en-US" dirty="0"/>
              <a:t>漏洞检测</a:t>
            </a:r>
            <a:endParaRPr lang="en-US" altLang="zh-CN" dirty="0"/>
          </a:p>
          <a:p>
            <a:pPr lvl="1"/>
            <a:r>
              <a:rPr lang="zh-CN" altLang="en-US" dirty="0"/>
              <a:t>漏洞扫描：</a:t>
            </a:r>
            <a:r>
              <a:rPr lang="en-US" altLang="zh-CN" dirty="0" err="1"/>
              <a:t>nessus</a:t>
            </a:r>
            <a:r>
              <a:rPr lang="zh-CN" altLang="en-US" dirty="0"/>
              <a:t>、</a:t>
            </a:r>
            <a:r>
              <a:rPr lang="en-US" altLang="zh-CN" dirty="0"/>
              <a:t>AWVS</a:t>
            </a:r>
            <a:r>
              <a:rPr lang="zh-CN" altLang="en-US" dirty="0"/>
              <a:t>、</a:t>
            </a:r>
            <a:r>
              <a:rPr lang="en-US" altLang="zh-CN" dirty="0" err="1"/>
              <a:t>Appscan</a:t>
            </a:r>
            <a:r>
              <a:rPr lang="zh-CN" altLang="en-US" dirty="0"/>
              <a:t>、天镜等</a:t>
            </a:r>
            <a:endParaRPr lang="en-US" altLang="zh-CN" dirty="0"/>
          </a:p>
          <a:p>
            <a:r>
              <a:rPr lang="zh-CN" altLang="en-US" dirty="0"/>
              <a:t>漏洞利用</a:t>
            </a:r>
            <a:endParaRPr lang="en-US" altLang="zh-CN" dirty="0"/>
          </a:p>
          <a:p>
            <a:pPr lvl="1"/>
            <a:r>
              <a:rPr lang="en-US" altLang="zh-CN" dirty="0" err="1"/>
              <a:t>Sqlmap</a:t>
            </a:r>
            <a:endParaRPr lang="en-US" altLang="zh-CN" dirty="0"/>
          </a:p>
          <a:p>
            <a:r>
              <a:rPr lang="zh-CN" altLang="en-US" dirty="0"/>
              <a:t>集成工具</a:t>
            </a:r>
            <a:endParaRPr lang="en-US" altLang="zh-CN" dirty="0"/>
          </a:p>
          <a:p>
            <a:pPr lvl="1"/>
            <a:r>
              <a:rPr lang="en-US" altLang="zh-CN" dirty="0"/>
              <a:t>Kali Linux</a:t>
            </a:r>
            <a:endParaRPr lang="en-US" altLang="zh-CN" dirty="0"/>
          </a:p>
          <a:p>
            <a:pPr lvl="1"/>
            <a:r>
              <a:rPr lang="en-US" altLang="zh-CN" dirty="0" err="1">
                <a:latin typeface="微软雅黑" panose="020B0503020204020204" pitchFamily="34" charset="-122"/>
              </a:rPr>
              <a:t>Metasploit</a:t>
            </a:r>
            <a:endParaRPr lang="zh-CN" altLang="en-US" dirty="0">
              <a:latin typeface="微软雅黑" panose="020B0503020204020204" pitchFamily="34" charset="-122"/>
            </a:endParaRPr>
          </a:p>
          <a:p>
            <a:pPr lvl="1"/>
            <a:r>
              <a:rPr lang="en-US" altLang="zh-CN" dirty="0" err="1"/>
              <a:t>BackBox</a:t>
            </a:r>
            <a:endParaRPr lang="en-US" altLang="zh-CN" dirty="0"/>
          </a:p>
          <a:p>
            <a:pPr lvl="1"/>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sp>
        <p:nvSpPr>
          <p:cNvPr id="19458" name="Rectangle 3"/>
          <p:cNvSpPr>
            <a:spLocks noGrp="1" noChangeArrowheads="1"/>
          </p:cNvSpPr>
          <p:nvPr>
            <p:ph idx="1"/>
          </p:nvPr>
        </p:nvSpPr>
        <p:spPr>
          <a:xfrm>
            <a:off x="1485360" y="576196"/>
            <a:ext cx="6173280" cy="3619035"/>
          </a:xfrm>
        </p:spPr>
        <p:txBody>
          <a:bodyPr/>
          <a:lstStyle/>
          <a:p>
            <a:pPr algn="just">
              <a:lnSpc>
                <a:spcPct val="140000"/>
              </a:lnSpc>
            </a:pPr>
            <a:r>
              <a:rPr lang="en-US" altLang="zh-CN" sz="1500" dirty="0" err="1">
                <a:latin typeface="微软雅黑" panose="020B0503020204020204" pitchFamily="34" charset="-122"/>
              </a:rPr>
              <a:t>Nmap</a:t>
            </a:r>
            <a:endParaRPr lang="zh-CN" altLang="en-US" sz="1500" dirty="0">
              <a:latin typeface="微软雅黑" panose="020B0503020204020204" pitchFamily="34" charset="-122"/>
            </a:endParaRPr>
          </a:p>
          <a:p>
            <a:pPr marL="714375" lvl="2" algn="just">
              <a:lnSpc>
                <a:spcPct val="140000"/>
              </a:lnSpc>
            </a:pPr>
            <a:r>
              <a:rPr lang="en-US" altLang="zh-CN" sz="1500" dirty="0" err="1">
                <a:latin typeface="微软雅黑" panose="020B0503020204020204" pitchFamily="34" charset="-122"/>
              </a:rPr>
              <a:t>Nmap</a:t>
            </a:r>
            <a:r>
              <a:rPr lang="zh-CN" altLang="en-US" sz="1500" dirty="0">
                <a:latin typeface="微软雅黑" panose="020B0503020204020204" pitchFamily="34" charset="-122"/>
              </a:rPr>
              <a:t>是一款端口扫描器，支持使用</a:t>
            </a:r>
            <a:r>
              <a:rPr lang="en-US" altLang="zh-CN" sz="1500" dirty="0" err="1">
                <a:latin typeface="微软雅黑" panose="020B0503020204020204" pitchFamily="34" charset="-122"/>
              </a:rPr>
              <a:t>Lua</a:t>
            </a:r>
            <a:r>
              <a:rPr lang="zh-CN" altLang="en-US" sz="1500" dirty="0">
                <a:latin typeface="微软雅黑" panose="020B0503020204020204" pitchFamily="34" charset="-122"/>
              </a:rPr>
              <a:t>语言编写的脚本，以实现对主机的自动化扫描。</a:t>
            </a:r>
            <a:endParaRPr lang="en-US" altLang="zh-CN" sz="1500" dirty="0">
              <a:latin typeface="微软雅黑" panose="020B0503020204020204" pitchFamily="34" charset="-122"/>
            </a:endParaRPr>
          </a:p>
          <a:p>
            <a:pPr marL="714375" lvl="2" algn="just">
              <a:lnSpc>
                <a:spcPct val="140000"/>
              </a:lnSpc>
            </a:pPr>
            <a:r>
              <a:rPr lang="en-US" altLang="zh-CN" sz="1500" dirty="0" err="1">
                <a:latin typeface="微软雅黑" panose="020B0503020204020204" pitchFamily="34" charset="-122"/>
              </a:rPr>
              <a:t>Nmap</a:t>
            </a:r>
            <a:r>
              <a:rPr lang="zh-CN" altLang="en-US" sz="1500" dirty="0">
                <a:latin typeface="微软雅黑" panose="020B0503020204020204" pitchFamily="34" charset="-122"/>
              </a:rPr>
              <a:t>通过扫描网络中指定主机的端口开放状况，从而获得其提供的服务，主机的设备类型、操作系统等信息，以寻找可能存在的安全隐患。</a:t>
            </a:r>
            <a:endParaRPr lang="zh-CN" altLang="en-US" sz="1500" dirty="0">
              <a:latin typeface="微软雅黑" panose="020B0503020204020204" pitchFamily="34" charset="-122"/>
            </a:endParaRPr>
          </a:p>
          <a:p>
            <a:pPr marL="714375" lvl="2" algn="just">
              <a:lnSpc>
                <a:spcPct val="140000"/>
              </a:lnSpc>
            </a:pPr>
            <a:r>
              <a:rPr lang="en-US" altLang="zh-CN" sz="1500" dirty="0">
                <a:latin typeface="微软雅黑" panose="020B0503020204020204" pitchFamily="34" charset="-122"/>
              </a:rPr>
              <a:t>Nmap</a:t>
            </a:r>
            <a:r>
              <a:rPr lang="zh-CN" altLang="en-US" sz="1500" dirty="0">
                <a:latin typeface="微软雅黑" panose="020B0503020204020204" pitchFamily="34" charset="-122"/>
              </a:rPr>
              <a:t>图形版</a:t>
            </a:r>
            <a:r>
              <a:rPr lang="en-US" altLang="zh-CN" sz="1500" dirty="0">
                <a:latin typeface="微软雅黑" panose="020B0503020204020204" pitchFamily="34" charset="-122"/>
              </a:rPr>
              <a:t>Zenmap</a:t>
            </a:r>
            <a:endParaRPr lang="en-US" altLang="zh-CN" sz="1500" dirty="0">
              <a:latin typeface="微软雅黑" panose="020B0503020204020204" pitchFamily="34" charset="-122"/>
            </a:endParaRPr>
          </a:p>
          <a:p>
            <a:pPr marL="714375" lvl="2" algn="just">
              <a:lnSpc>
                <a:spcPct val="140000"/>
              </a:lnSpc>
            </a:pPr>
            <a:endParaRPr lang="zh-CN" altLang="en-US" sz="1500" dirty="0">
              <a:latin typeface="微软雅黑" panose="020B0503020204020204" pitchFamily="34" charset="-122"/>
            </a:endParaRPr>
          </a:p>
        </p:txBody>
      </p:sp>
      <p:pic>
        <p:nvPicPr>
          <p:cNvPr id="19459"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53720" y="3050577"/>
            <a:ext cx="4636091" cy="179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pic>
        <p:nvPicPr>
          <p:cNvPr id="3" name="图片 2"/>
          <p:cNvPicPr>
            <a:picLocks noChangeAspect="1"/>
          </p:cNvPicPr>
          <p:nvPr/>
        </p:nvPicPr>
        <p:blipFill>
          <a:blip r:embed="rId1"/>
          <a:stretch>
            <a:fillRect/>
          </a:stretch>
        </p:blipFill>
        <p:spPr>
          <a:xfrm>
            <a:off x="1363895" y="2591253"/>
            <a:ext cx="4129810" cy="2057760"/>
          </a:xfrm>
          <a:prstGeom prst="rect">
            <a:avLst/>
          </a:prstGeom>
        </p:spPr>
      </p:pic>
      <p:sp>
        <p:nvSpPr>
          <p:cNvPr id="4" name="文本框 3"/>
          <p:cNvSpPr txBox="1"/>
          <p:nvPr/>
        </p:nvSpPr>
        <p:spPr>
          <a:xfrm>
            <a:off x="1260531" y="734982"/>
            <a:ext cx="6622938" cy="1491615"/>
          </a:xfrm>
          <a:prstGeom prst="rect">
            <a:avLst/>
          </a:prstGeom>
          <a:noFill/>
        </p:spPr>
        <p:txBody>
          <a:bodyPr wrap="square" rtlCol="0" anchor="t">
            <a:spAutoFit/>
          </a:bodyPr>
          <a:lstStyle/>
          <a:p>
            <a:r>
              <a:rPr lang="zh-CN" altLang="en-US" sz="1800"/>
              <a:t>扫描整个子网：#nmap 192.168.1.1/24</a:t>
            </a:r>
            <a:endParaRPr lang="zh-CN" altLang="en-US" sz="1800"/>
          </a:p>
          <a:p>
            <a:r>
              <a:rPr lang="zh-CN" altLang="en-US" sz="1800"/>
              <a:t>扫描多个目标：#nmap 192.168.1.2 192.168.1.5</a:t>
            </a:r>
            <a:endParaRPr lang="zh-CN" altLang="en-US" sz="1800"/>
          </a:p>
          <a:p>
            <a:r>
              <a:rPr lang="zh-CN" altLang="en-US" sz="1800"/>
              <a:t>扫描一个范围内的目标：#nmap 192.168.1.1-100</a:t>
            </a:r>
            <a:endParaRPr lang="zh-CN" altLang="en-US" sz="1800"/>
          </a:p>
          <a:p>
            <a:r>
              <a:rPr lang="zh-CN" altLang="en-US" sz="1800"/>
              <a:t>Tcp SYN Scan (sS) 半开放扫描：#nmap -sS 192.168.1.1</a:t>
            </a:r>
            <a:endParaRPr lang="zh-CN" altLang="en-US" sz="1800"/>
          </a:p>
          <a:p>
            <a:r>
              <a:rPr lang="zh-CN" altLang="en-US" sz="1800"/>
              <a:t>Tcp connect() scan(sT)默认扫描：#nmap -sT 192.168.1.1</a:t>
            </a:r>
            <a:endParaRPr lang="zh-CN" altLang="en-US" sz="100"/>
          </a:p>
          <a:p>
            <a:endParaRPr lang="zh-CN" altLang="en-US" sz="10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pic>
        <p:nvPicPr>
          <p:cNvPr id="2" name="图片 1"/>
          <p:cNvPicPr>
            <a:picLocks noChangeAspect="1"/>
          </p:cNvPicPr>
          <p:nvPr/>
        </p:nvPicPr>
        <p:blipFill>
          <a:blip r:embed="rId1"/>
          <a:stretch>
            <a:fillRect/>
          </a:stretch>
        </p:blipFill>
        <p:spPr>
          <a:xfrm>
            <a:off x="1864998" y="586366"/>
            <a:ext cx="5594535" cy="4186493"/>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sp>
        <p:nvSpPr>
          <p:cNvPr id="20482" name="Rectangle 3"/>
          <p:cNvSpPr>
            <a:spLocks noGrp="1" noChangeArrowheads="1"/>
          </p:cNvSpPr>
          <p:nvPr>
            <p:ph idx="1"/>
          </p:nvPr>
        </p:nvSpPr>
        <p:spPr/>
        <p:txBody>
          <a:bodyPr/>
          <a:lstStyle/>
          <a:p>
            <a:pPr>
              <a:lnSpc>
                <a:spcPct val="140000"/>
              </a:lnSpc>
            </a:pPr>
            <a:r>
              <a:rPr lang="en-US" altLang="zh-CN" sz="1500" dirty="0">
                <a:latin typeface="微软雅黑" panose="020B0503020204020204" pitchFamily="34" charset="-122"/>
              </a:rPr>
              <a:t>AWVS</a:t>
            </a:r>
            <a:endParaRPr lang="zh-CN" altLang="en-US" sz="1500" dirty="0">
              <a:latin typeface="微软雅黑" panose="020B0503020204020204" pitchFamily="34" charset="-122"/>
            </a:endParaRPr>
          </a:p>
          <a:p>
            <a:pPr marL="714375" lvl="2" algn="just">
              <a:lnSpc>
                <a:spcPct val="140000"/>
              </a:lnSpc>
            </a:pPr>
            <a:r>
              <a:rPr lang="en-US" altLang="zh-CN" sz="1500" dirty="0" err="1"/>
              <a:t>Acunetix</a:t>
            </a:r>
            <a:r>
              <a:rPr lang="en-US" altLang="zh-CN" sz="1500" dirty="0"/>
              <a:t> Web Vulnerability Scanner</a:t>
            </a:r>
            <a:r>
              <a:rPr lang="zh-CN" altLang="en-US" sz="1500" dirty="0"/>
              <a:t>（简称</a:t>
            </a:r>
            <a:r>
              <a:rPr lang="en-US" altLang="zh-CN" sz="1500" dirty="0"/>
              <a:t>AWVS</a:t>
            </a:r>
            <a:r>
              <a:rPr lang="zh-CN" altLang="en-US" sz="1500" dirty="0"/>
              <a:t>）是一款知名的网络漏洞扫描工具，它通过网络爬虫测试网站安全，检测流行安全漏洞。</a:t>
            </a:r>
            <a:r>
              <a:rPr lang="en-US" altLang="zh-CN" sz="1500" dirty="0"/>
              <a:t>AWVS</a:t>
            </a:r>
            <a:r>
              <a:rPr lang="zh-CN" altLang="en-US" sz="1500" dirty="0"/>
              <a:t>可以检查</a:t>
            </a:r>
            <a:r>
              <a:rPr lang="en-US" altLang="zh-CN" sz="1500" dirty="0"/>
              <a:t>SQL</a:t>
            </a:r>
            <a:r>
              <a:rPr lang="zh-CN" altLang="en-US" sz="1500" dirty="0"/>
              <a:t>注入漏洞，也可以检查跨站脚本攻击漏洞，可以扫描任何可以通过</a:t>
            </a:r>
            <a:r>
              <a:rPr lang="en-US" altLang="zh-CN" sz="1500" dirty="0"/>
              <a:t>Web</a:t>
            </a:r>
            <a:r>
              <a:rPr lang="zh-CN" altLang="en-US" sz="1500" dirty="0"/>
              <a:t>浏览访问和遵循</a:t>
            </a:r>
            <a:r>
              <a:rPr lang="en-US" altLang="zh-CN" sz="1500" dirty="0"/>
              <a:t>HTTP/HTTPS</a:t>
            </a:r>
            <a:r>
              <a:rPr lang="zh-CN" altLang="en-US" sz="1500" dirty="0"/>
              <a:t>规则的</a:t>
            </a:r>
            <a:r>
              <a:rPr lang="en-US" altLang="zh-CN" sz="1500" dirty="0"/>
              <a:t>Web</a:t>
            </a:r>
            <a:r>
              <a:rPr lang="zh-CN" altLang="en-US" sz="1500" dirty="0"/>
              <a:t>站点和</a:t>
            </a:r>
            <a:r>
              <a:rPr lang="en-US" altLang="zh-CN" sz="1500" dirty="0"/>
              <a:t>Web</a:t>
            </a:r>
            <a:r>
              <a:rPr lang="zh-CN" altLang="en-US" sz="1500" dirty="0"/>
              <a:t>应用程序。</a:t>
            </a:r>
            <a:endParaRPr lang="zh-CN" altLang="en-US" sz="1500" dirty="0">
              <a:latin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124182" y="2842266"/>
            <a:ext cx="3881845" cy="1457580"/>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pic>
        <p:nvPicPr>
          <p:cNvPr id="8" name="图片 7"/>
          <p:cNvPicPr>
            <a:picLocks noChangeAspect="1"/>
          </p:cNvPicPr>
          <p:nvPr/>
        </p:nvPicPr>
        <p:blipFill>
          <a:blip r:embed="rId1"/>
          <a:stretch>
            <a:fillRect/>
          </a:stretch>
        </p:blipFill>
        <p:spPr>
          <a:xfrm>
            <a:off x="1115616" y="915566"/>
            <a:ext cx="6717869" cy="3155999"/>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sp>
        <p:nvSpPr>
          <p:cNvPr id="20482" name="Rectangle 3"/>
          <p:cNvSpPr>
            <a:spLocks noGrp="1" noChangeArrowheads="1"/>
          </p:cNvSpPr>
          <p:nvPr>
            <p:ph idx="1"/>
          </p:nvPr>
        </p:nvSpPr>
        <p:spPr/>
        <p:txBody>
          <a:bodyPr/>
          <a:lstStyle/>
          <a:p>
            <a:pPr>
              <a:lnSpc>
                <a:spcPct val="140000"/>
              </a:lnSpc>
            </a:pPr>
            <a:r>
              <a:rPr lang="en-US" altLang="zh-CN" sz="1500" dirty="0" err="1">
                <a:latin typeface="微软雅黑" panose="020B0503020204020204" pitchFamily="34" charset="-122"/>
              </a:rPr>
              <a:t>AppScan</a:t>
            </a:r>
            <a:endParaRPr lang="zh-CN" altLang="en-US" sz="1500" dirty="0">
              <a:latin typeface="微软雅黑" panose="020B0503020204020204" pitchFamily="34" charset="-122"/>
            </a:endParaRPr>
          </a:p>
          <a:p>
            <a:pPr marL="714375" lvl="2" algn="just">
              <a:lnSpc>
                <a:spcPct val="140000"/>
              </a:lnSpc>
            </a:pPr>
            <a:r>
              <a:rPr lang="en-US" altLang="zh-CN" sz="1500" dirty="0" err="1">
                <a:latin typeface="微软雅黑" panose="020B0503020204020204" pitchFamily="34" charset="-122"/>
              </a:rPr>
              <a:t>AppScan</a:t>
            </a:r>
            <a:r>
              <a:rPr lang="zh-CN" altLang="en-US" sz="1500" dirty="0">
                <a:latin typeface="微软雅黑" panose="020B0503020204020204" pitchFamily="34" charset="-122"/>
              </a:rPr>
              <a:t>是一款由</a:t>
            </a:r>
            <a:r>
              <a:rPr lang="en-US" altLang="zh-CN" sz="1500" dirty="0">
                <a:latin typeface="微软雅黑" panose="020B0503020204020204" pitchFamily="34" charset="-122"/>
              </a:rPr>
              <a:t>IBM</a:t>
            </a:r>
            <a:r>
              <a:rPr lang="zh-CN" altLang="en-US" sz="1500" dirty="0">
                <a:latin typeface="微软雅黑" panose="020B0503020204020204" pitchFamily="34" charset="-122"/>
              </a:rPr>
              <a:t>发布的</a:t>
            </a:r>
            <a:r>
              <a:rPr lang="en-US" altLang="zh-CN" sz="1500" dirty="0">
                <a:latin typeface="微软雅黑" panose="020B0503020204020204" pitchFamily="34" charset="-122"/>
              </a:rPr>
              <a:t>Web</a:t>
            </a:r>
            <a:r>
              <a:rPr lang="zh-CN" altLang="en-US" sz="1500" dirty="0">
                <a:latin typeface="微软雅黑" panose="020B0503020204020204" pitchFamily="34" charset="-122"/>
              </a:rPr>
              <a:t>应用安全测试工具包，用于对</a:t>
            </a:r>
            <a:r>
              <a:rPr lang="en-US" altLang="zh-CN" sz="1500" dirty="0">
                <a:latin typeface="微软雅黑" panose="020B0503020204020204" pitchFamily="34" charset="-122"/>
              </a:rPr>
              <a:t>Web</a:t>
            </a:r>
            <a:r>
              <a:rPr lang="zh-CN" altLang="en-US" sz="1500" dirty="0">
                <a:latin typeface="微软雅黑" panose="020B0503020204020204" pitchFamily="34" charset="-122"/>
              </a:rPr>
              <a:t>漏洞进行安全检测。</a:t>
            </a:r>
            <a:r>
              <a:rPr lang="en-US" altLang="zh-CN" sz="1500" dirty="0" err="1">
                <a:latin typeface="微软雅黑" panose="020B0503020204020204" pitchFamily="34" charset="-122"/>
              </a:rPr>
              <a:t>AppScan</a:t>
            </a:r>
            <a:r>
              <a:rPr lang="zh-CN" altLang="en-US" sz="1500" dirty="0">
                <a:latin typeface="微软雅黑" panose="020B0503020204020204" pitchFamily="34" charset="-122"/>
              </a:rPr>
              <a:t>在扫描的基础上提供了漏洞修复建议，以便于开发测试人员进行安全加固。</a:t>
            </a:r>
            <a:endParaRPr lang="en-US" altLang="zh-CN" sz="1500" dirty="0">
              <a:latin typeface="微软雅黑" panose="020B0503020204020204" pitchFamily="34" charset="-122"/>
            </a:endParaRPr>
          </a:p>
          <a:p>
            <a:pPr marL="714375" lvl="2">
              <a:lnSpc>
                <a:spcPct val="140000"/>
              </a:lnSpc>
            </a:pPr>
            <a:endParaRPr lang="zh-CN" altLang="en-US" sz="1500" dirty="0">
              <a:latin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07704" y="1933285"/>
            <a:ext cx="4100768" cy="2819278"/>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pic>
        <p:nvPicPr>
          <p:cNvPr id="4" name="图片 3"/>
          <p:cNvPicPr>
            <a:picLocks noChangeAspect="1"/>
          </p:cNvPicPr>
          <p:nvPr/>
        </p:nvPicPr>
        <p:blipFill>
          <a:blip r:embed="rId1"/>
          <a:stretch>
            <a:fillRect/>
          </a:stretch>
        </p:blipFill>
        <p:spPr>
          <a:xfrm>
            <a:off x="1115616" y="843558"/>
            <a:ext cx="6300192" cy="354385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sp>
        <p:nvSpPr>
          <p:cNvPr id="21506" name="Rectangle 3"/>
          <p:cNvSpPr>
            <a:spLocks noGrp="1" noChangeArrowheads="1"/>
          </p:cNvSpPr>
          <p:nvPr>
            <p:ph idx="1"/>
          </p:nvPr>
        </p:nvSpPr>
        <p:spPr/>
        <p:txBody>
          <a:bodyPr/>
          <a:lstStyle/>
          <a:p>
            <a:pPr algn="just">
              <a:lnSpc>
                <a:spcPct val="140000"/>
              </a:lnSpc>
            </a:pPr>
            <a:r>
              <a:rPr lang="en-US" altLang="zh-CN" sz="1500" dirty="0" err="1">
                <a:latin typeface="微软雅黑" panose="020B0503020204020204" pitchFamily="34" charset="-122"/>
              </a:rPr>
              <a:t>SqlMap</a:t>
            </a:r>
            <a:endParaRPr lang="zh-CN" altLang="en-US" sz="1500" dirty="0">
              <a:latin typeface="微软雅黑" panose="020B0503020204020204" pitchFamily="34" charset="-122"/>
            </a:endParaRPr>
          </a:p>
          <a:p>
            <a:pPr marL="714375" lvl="2" algn="just">
              <a:lnSpc>
                <a:spcPct val="140000"/>
              </a:lnSpc>
            </a:pPr>
            <a:r>
              <a:rPr lang="en-US" altLang="zh-CN" sz="1500" dirty="0" err="1">
                <a:latin typeface="微软雅黑" panose="020B0503020204020204" pitchFamily="34" charset="-122"/>
              </a:rPr>
              <a:t>SqlMap</a:t>
            </a:r>
            <a:r>
              <a:rPr lang="zh-CN" altLang="en-US" sz="1500" dirty="0">
                <a:latin typeface="微软雅黑" panose="020B0503020204020204" pitchFamily="34" charset="-122"/>
              </a:rPr>
              <a:t>是一个开源的渗透测试工具，用于自动化探测发掘</a:t>
            </a:r>
            <a:r>
              <a:rPr lang="en-US" altLang="zh-CN" sz="1500" dirty="0">
                <a:latin typeface="微软雅黑" panose="020B0503020204020204" pitchFamily="34" charset="-122"/>
              </a:rPr>
              <a:t>SQL</a:t>
            </a:r>
            <a:r>
              <a:rPr lang="zh-CN" altLang="en-US" sz="1500" dirty="0">
                <a:latin typeface="微软雅黑" panose="020B0503020204020204" pitchFamily="34" charset="-122"/>
              </a:rPr>
              <a:t>注入漏洞。</a:t>
            </a:r>
            <a:endParaRPr lang="en-US" altLang="zh-CN" sz="1500" dirty="0">
              <a:latin typeface="微软雅黑" panose="020B0503020204020204" pitchFamily="34" charset="-122"/>
            </a:endParaRPr>
          </a:p>
          <a:p>
            <a:pPr marL="714375" lvl="2" algn="just">
              <a:lnSpc>
                <a:spcPct val="140000"/>
              </a:lnSpc>
            </a:pPr>
            <a:r>
              <a:rPr lang="en-US" altLang="zh-CN" sz="1500" dirty="0" err="1">
                <a:latin typeface="微软雅黑" panose="020B0503020204020204" pitchFamily="34" charset="-122"/>
              </a:rPr>
              <a:t>SqlMap</a:t>
            </a:r>
            <a:r>
              <a:rPr lang="zh-CN" altLang="en-US" sz="1500" dirty="0">
                <a:latin typeface="微软雅黑" panose="020B0503020204020204" pitchFamily="34" charset="-122"/>
              </a:rPr>
              <a:t>可以对</a:t>
            </a:r>
            <a:r>
              <a:rPr lang="en-US" altLang="zh-CN" sz="1500" dirty="0">
                <a:latin typeface="微软雅黑" panose="020B0503020204020204" pitchFamily="34" charset="-122"/>
              </a:rPr>
              <a:t>MySQL</a:t>
            </a:r>
            <a:r>
              <a:rPr lang="zh-CN" altLang="en-US" sz="1500" dirty="0">
                <a:latin typeface="微软雅黑" panose="020B0503020204020204" pitchFamily="34" charset="-122"/>
              </a:rPr>
              <a:t>、</a:t>
            </a:r>
            <a:r>
              <a:rPr lang="en-US" altLang="zh-CN" sz="1500" dirty="0">
                <a:latin typeface="微软雅黑" panose="020B0503020204020204" pitchFamily="34" charset="-122"/>
              </a:rPr>
              <a:t>Oracle</a:t>
            </a:r>
            <a:r>
              <a:rPr lang="zh-CN" altLang="en-US" sz="1500" dirty="0">
                <a:latin typeface="微软雅黑" panose="020B0503020204020204" pitchFamily="34" charset="-122"/>
              </a:rPr>
              <a:t>、</a:t>
            </a:r>
            <a:r>
              <a:rPr lang="en-US" altLang="zh-CN" sz="1500" dirty="0">
                <a:latin typeface="微软雅黑" panose="020B0503020204020204" pitchFamily="34" charset="-122"/>
              </a:rPr>
              <a:t>SQL Server</a:t>
            </a:r>
            <a:r>
              <a:rPr lang="zh-CN" altLang="en-US" sz="1500" dirty="0">
                <a:latin typeface="微软雅黑" panose="020B0503020204020204" pitchFamily="34" charset="-122"/>
              </a:rPr>
              <a:t>等市场主流数据库进行渗透测试，支持布尔型盲注、基于错误的注入、基于时间的注入等注入方式。</a:t>
            </a:r>
            <a:endParaRPr lang="zh-CN" altLang="en-US" sz="1500" dirty="0">
              <a:latin typeface="微软雅黑" panose="020B0503020204020204" pitchFamily="34" charset="-122"/>
            </a:endParaRPr>
          </a:p>
        </p:txBody>
      </p:sp>
      <p:pic>
        <p:nvPicPr>
          <p:cNvPr id="2150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7444" y="2950308"/>
            <a:ext cx="4094085" cy="167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sp>
        <p:nvSpPr>
          <p:cNvPr id="2" name="内容占位符 1"/>
          <p:cNvSpPr>
            <a:spLocks noGrp="1"/>
          </p:cNvSpPr>
          <p:nvPr>
            <p:ph idx="1"/>
          </p:nvPr>
        </p:nvSpPr>
        <p:spPr>
          <a:xfrm>
            <a:off x="1485360" y="650028"/>
            <a:ext cx="6173280" cy="3619035"/>
          </a:xfrm>
        </p:spPr>
        <p:txBody>
          <a:bodyPr/>
          <a:lstStyle/>
          <a:p>
            <a:r>
              <a:rPr lang="zh-CN" altLang="en-US" sz="1500"/>
              <a:t>先找一个可利用的网址，命令格式 :sqlmap -u 目标网址</a:t>
            </a:r>
            <a:endParaRPr lang="zh-CN" altLang="en-US" sz="1500"/>
          </a:p>
          <a:p>
            <a:r>
              <a:rPr lang="zh-CN" altLang="en-US" sz="1500"/>
              <a:t>确定数据库类型为MySQL后，我们就可以查看存在的数据库了，命令格式:sqlmap -u 目标网址 --dbs</a:t>
            </a:r>
            <a:endParaRPr lang="zh-CN" altLang="en-US" sz="1500"/>
          </a:p>
          <a:p>
            <a:r>
              <a:rPr lang="zh-CN" altLang="en-US" sz="1500"/>
              <a:t>知道数据库以后，我们就可以查看指定数据库中存在的表了，命令格式 : sqlmap -u 目标网址 --tables -D 数据库名</a:t>
            </a:r>
            <a:endParaRPr lang="zh-CN" altLang="en-US" sz="1500"/>
          </a:p>
          <a:p>
            <a:endParaRPr lang="zh-CN" altLang="en-US" sz="1500"/>
          </a:p>
        </p:txBody>
      </p:sp>
      <p:pic>
        <p:nvPicPr>
          <p:cNvPr id="3" name="图片 2"/>
          <p:cNvPicPr>
            <a:picLocks noChangeAspect="1"/>
          </p:cNvPicPr>
          <p:nvPr/>
        </p:nvPicPr>
        <p:blipFill>
          <a:blip r:embed="rId1"/>
          <a:stretch>
            <a:fillRect/>
          </a:stretch>
        </p:blipFill>
        <p:spPr>
          <a:xfrm>
            <a:off x="2111262" y="1929626"/>
            <a:ext cx="5163929" cy="2909444"/>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渗透测试基本概念</a:t>
            </a:r>
            <a:endParaRPr lang="zh-CN" altLang="en-US" dirty="0"/>
          </a:p>
        </p:txBody>
      </p:sp>
      <p:pic>
        <p:nvPicPr>
          <p:cNvPr id="4" name="图片 3"/>
          <p:cNvPicPr>
            <a:picLocks noChangeAspect="1"/>
          </p:cNvPicPr>
          <p:nvPr/>
        </p:nvPicPr>
        <p:blipFill>
          <a:blip r:embed="rId1"/>
          <a:stretch>
            <a:fillRect/>
          </a:stretch>
        </p:blipFill>
        <p:spPr>
          <a:xfrm>
            <a:off x="1151620" y="646964"/>
            <a:ext cx="6840760" cy="40267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sp>
        <p:nvSpPr>
          <p:cNvPr id="22530" name="Rectangle 3"/>
          <p:cNvSpPr>
            <a:spLocks noGrp="1" noChangeArrowheads="1"/>
          </p:cNvSpPr>
          <p:nvPr>
            <p:ph idx="1"/>
          </p:nvPr>
        </p:nvSpPr>
        <p:spPr/>
        <p:txBody>
          <a:bodyPr/>
          <a:lstStyle/>
          <a:p>
            <a:pPr algn="just">
              <a:lnSpc>
                <a:spcPct val="140000"/>
              </a:lnSpc>
            </a:pPr>
            <a:r>
              <a:rPr lang="en-US" altLang="zh-CN" sz="1500" dirty="0" err="1">
                <a:latin typeface="微软雅黑" panose="020B0503020204020204" pitchFamily="34" charset="-122"/>
              </a:rPr>
              <a:t>Metasploit</a:t>
            </a:r>
            <a:endParaRPr lang="zh-CN" altLang="en-US" sz="1500" dirty="0">
              <a:latin typeface="微软雅黑" panose="020B0503020204020204" pitchFamily="34" charset="-122"/>
            </a:endParaRPr>
          </a:p>
          <a:p>
            <a:pPr marL="714375" lvl="2" algn="just">
              <a:lnSpc>
                <a:spcPct val="140000"/>
              </a:lnSpc>
            </a:pPr>
            <a:r>
              <a:rPr lang="en-US" altLang="zh-CN" sz="1500" dirty="0" err="1">
                <a:latin typeface="微软雅黑" panose="020B0503020204020204" pitchFamily="34" charset="-122"/>
              </a:rPr>
              <a:t>Metasploit</a:t>
            </a:r>
            <a:r>
              <a:rPr lang="zh-CN" altLang="en-US" sz="1500" dirty="0">
                <a:latin typeface="微软雅黑" panose="020B0503020204020204" pitchFamily="34" charset="-122"/>
              </a:rPr>
              <a:t>是一个开源的渗透测试框架，其集成了多种渗透测试工具，不仅可以为剖析目标漏洞提供辅助，还能精确定位出漏洞利用过程可能依赖的关键指令和地址。</a:t>
            </a:r>
            <a:endParaRPr lang="en-US" altLang="zh-CN" sz="1500" dirty="0">
              <a:latin typeface="微软雅黑" panose="020B0503020204020204" pitchFamily="34" charset="-122"/>
            </a:endParaRPr>
          </a:p>
          <a:p>
            <a:pPr marL="714375" lvl="2" algn="just">
              <a:lnSpc>
                <a:spcPct val="140000"/>
              </a:lnSpc>
            </a:pPr>
            <a:r>
              <a:rPr lang="en-US" altLang="zh-CN" sz="1500" dirty="0" err="1">
                <a:latin typeface="微软雅黑" panose="020B0503020204020204" pitchFamily="34" charset="-122"/>
              </a:rPr>
              <a:t>Metasploit</a:t>
            </a:r>
            <a:r>
              <a:rPr lang="zh-CN" altLang="en-US" sz="1500" dirty="0">
                <a:latin typeface="微软雅黑" panose="020B0503020204020204" pitchFamily="34" charset="-122"/>
              </a:rPr>
              <a:t>可以动态加载任意的攻击载荷，具有良好的渗透测试工作效率。</a:t>
            </a:r>
            <a:endParaRPr lang="zh-CN" altLang="en-US" sz="1500" dirty="0">
              <a:latin typeface="微软雅黑" panose="020B0503020204020204" pitchFamily="34" charset="-122"/>
            </a:endParaRPr>
          </a:p>
        </p:txBody>
      </p:sp>
      <p:pic>
        <p:nvPicPr>
          <p:cNvPr id="22531" name="Picture 2"/>
          <p:cNvPicPr>
            <a:picLocks noChangeAspect="1" noChangeArrowheads="1"/>
          </p:cNvPicPr>
          <p:nvPr/>
        </p:nvPicPr>
        <p:blipFill>
          <a:blip r:embed="rId1">
            <a:extLst>
              <a:ext uri="{28A0092B-C50C-407E-A947-70E740481C1C}">
                <a14:useLocalDpi xmlns:a14="http://schemas.microsoft.com/office/drawing/2010/main" val="0"/>
              </a:ext>
            </a:extLst>
          </a:blip>
          <a:srcRect l="19383" r="17155"/>
          <a:stretch>
            <a:fillRect/>
          </a:stretch>
        </p:blipFill>
        <p:spPr bwMode="auto">
          <a:xfrm>
            <a:off x="3446663" y="2787741"/>
            <a:ext cx="1936295" cy="161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pic>
        <p:nvPicPr>
          <p:cNvPr id="4" name="内容占位符 3"/>
          <p:cNvPicPr>
            <a:picLocks noGrp="1" noChangeAspect="1"/>
          </p:cNvPicPr>
          <p:nvPr>
            <p:ph idx="1"/>
          </p:nvPr>
        </p:nvPicPr>
        <p:blipFill>
          <a:blip r:embed="rId1"/>
          <a:stretch>
            <a:fillRect/>
          </a:stretch>
        </p:blipFill>
        <p:spPr>
          <a:xfrm>
            <a:off x="1786879" y="1003634"/>
            <a:ext cx="5781257" cy="3840676"/>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sp>
        <p:nvSpPr>
          <p:cNvPr id="23554" name="Rectangle 3"/>
          <p:cNvSpPr>
            <a:spLocks noGrp="1" noChangeArrowheads="1"/>
          </p:cNvSpPr>
          <p:nvPr>
            <p:ph idx="1"/>
          </p:nvPr>
        </p:nvSpPr>
        <p:spPr>
          <a:xfrm>
            <a:off x="1485360" y="897721"/>
            <a:ext cx="6173280" cy="3619035"/>
          </a:xfrm>
        </p:spPr>
        <p:txBody>
          <a:bodyPr/>
          <a:lstStyle/>
          <a:p>
            <a:pPr>
              <a:lnSpc>
                <a:spcPct val="140000"/>
              </a:lnSpc>
            </a:pPr>
            <a:r>
              <a:rPr sz="1500">
                <a:latin typeface="微软雅黑" panose="020B0503020204020204" pitchFamily="34" charset="-122"/>
                <a:sym typeface="+mn-ea"/>
              </a:rPr>
              <a:t>Burp Suite</a:t>
            </a:r>
            <a:endParaRPr lang="zh-CN" altLang="en-US" sz="1500" dirty="0">
              <a:latin typeface="微软雅黑" panose="020B0503020204020204" pitchFamily="34" charset="-122"/>
            </a:endParaRPr>
          </a:p>
          <a:p>
            <a:pPr marL="714375" lvl="2" algn="just">
              <a:lnSpc>
                <a:spcPct val="140000"/>
              </a:lnSpc>
            </a:pPr>
            <a:r>
              <a:rPr sz="1500">
                <a:latin typeface="微软雅黑" panose="020B0503020204020204" pitchFamily="34" charset="-122"/>
              </a:rPr>
              <a:t>Burp Suite 是用于攻击web 应用程序的集成平台。它包含了许多工具，并为这些工具设计了许多接口，以促进加快攻击应用程序的过程。所有的工具都共享一个能处理并显示HTTP 消息，持久性，认证，代理，日志，警报的一个强大的可扩展的框架。</a:t>
            </a:r>
            <a:endParaRPr sz="1500">
              <a:latin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37937" y="2582679"/>
            <a:ext cx="4550888" cy="2289734"/>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pic>
        <p:nvPicPr>
          <p:cNvPr id="4" name="图片 3"/>
          <p:cNvPicPr>
            <a:picLocks noChangeAspect="1"/>
          </p:cNvPicPr>
          <p:nvPr/>
        </p:nvPicPr>
        <p:blipFill>
          <a:blip r:embed="rId1"/>
          <a:stretch>
            <a:fillRect/>
          </a:stretch>
        </p:blipFill>
        <p:spPr>
          <a:xfrm>
            <a:off x="1212897" y="1980118"/>
            <a:ext cx="6717729" cy="2888009"/>
          </a:xfrm>
          <a:prstGeom prst="rect">
            <a:avLst/>
          </a:prstGeom>
        </p:spPr>
      </p:pic>
      <p:pic>
        <p:nvPicPr>
          <p:cNvPr id="2" name="图片 1"/>
          <p:cNvPicPr>
            <a:picLocks noChangeAspect="1"/>
          </p:cNvPicPr>
          <p:nvPr/>
        </p:nvPicPr>
        <p:blipFill>
          <a:blip r:embed="rId2"/>
          <a:stretch>
            <a:fillRect/>
          </a:stretch>
        </p:blipFill>
        <p:spPr>
          <a:xfrm>
            <a:off x="1291016" y="791666"/>
            <a:ext cx="6367624" cy="1046504"/>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zh-CN" altLang="zh-CN"/>
              <a:t>网络渗透测试常用工具</a:t>
            </a:r>
            <a:endParaRPr lang="zh-CN" altLang="en-US">
              <a:latin typeface="Constantia" panose="02030602050306030303" pitchFamily="18" charset="0"/>
            </a:endParaRPr>
          </a:p>
        </p:txBody>
      </p:sp>
      <p:sp>
        <p:nvSpPr>
          <p:cNvPr id="5" name="文本框 4"/>
          <p:cNvSpPr txBox="1"/>
          <p:nvPr/>
        </p:nvSpPr>
        <p:spPr>
          <a:xfrm>
            <a:off x="1107151" y="626855"/>
            <a:ext cx="6802992" cy="4707890"/>
          </a:xfrm>
          <a:prstGeom prst="rect">
            <a:avLst/>
          </a:prstGeom>
          <a:noFill/>
        </p:spPr>
        <p:txBody>
          <a:bodyPr wrap="square" rtlCol="0" anchor="t">
            <a:spAutoFit/>
          </a:bodyPr>
          <a:lstStyle/>
          <a:p>
            <a:r>
              <a:rPr lang="zh-CN" altLang="en-US" sz="1500"/>
              <a:t>1.Target(目标)——显示目标目录结构的的一个功能</a:t>
            </a:r>
            <a:endParaRPr lang="zh-CN" altLang="en-US" sz="1500"/>
          </a:p>
          <a:p>
            <a:r>
              <a:rPr lang="zh-CN" altLang="en-US" sz="1500"/>
              <a:t>2.Proxy(代理)——拦截HTTP/S的代理服务器，作为一个在浏览器和目标应用程序之间的中间人，允许你拦截，查看，修改在两个方向上的原始数据流。</a:t>
            </a:r>
            <a:endParaRPr lang="zh-CN" altLang="en-US" sz="1500"/>
          </a:p>
          <a:p>
            <a:r>
              <a:rPr lang="zh-CN" altLang="en-US" sz="1500"/>
              <a:t>3.Spider(蜘蛛)——应用智能感应的网络爬虫，它能完整的枚举应用程序的内容和功能。</a:t>
            </a:r>
            <a:endParaRPr lang="zh-CN" altLang="en-US" sz="1500"/>
          </a:p>
          <a:p>
            <a:r>
              <a:rPr lang="zh-CN" altLang="en-US" sz="1500"/>
              <a:t>4.Scanner(扫描器)——高级工具，执行后，它能自动地发现web 应用程序的安全漏洞。</a:t>
            </a:r>
            <a:endParaRPr lang="zh-CN" altLang="en-US" sz="1500"/>
          </a:p>
          <a:p>
            <a:r>
              <a:rPr lang="zh-CN" altLang="en-US" sz="1500"/>
              <a:t>5.Intruder(入侵)——一个定制的高度可配置的工具，对web应用程序进行自动化攻击，如：枚举标识符，收集有用的数据，以及使用fuzzing 技术探测常规漏洞。</a:t>
            </a:r>
            <a:endParaRPr lang="zh-CN" altLang="en-US" sz="1500"/>
          </a:p>
          <a:p>
            <a:r>
              <a:rPr lang="zh-CN" altLang="en-US" sz="1500"/>
              <a:t>6.Repeater(中继器)——一个靠手动操作来触发单独的HTTP 请求，并分析应用程序响应的工具。</a:t>
            </a:r>
            <a:endParaRPr lang="zh-CN" altLang="en-US" sz="1500"/>
          </a:p>
          <a:p>
            <a:r>
              <a:rPr lang="zh-CN" altLang="en-US" sz="1500"/>
              <a:t>7.Sequencer(会话)——用来分析那些不可预知的应用程序会话令牌和重要数据项的随机性的工具。</a:t>
            </a:r>
            <a:endParaRPr lang="zh-CN" altLang="en-US" sz="1500"/>
          </a:p>
          <a:p>
            <a:r>
              <a:rPr lang="zh-CN" altLang="en-US" sz="1500"/>
              <a:t>8.Decoder(解码器)——进行手动执行或对应用程序数据者智能解码编码的工具。</a:t>
            </a:r>
            <a:endParaRPr lang="zh-CN" altLang="en-US" sz="1500"/>
          </a:p>
          <a:p>
            <a:r>
              <a:rPr lang="zh-CN" altLang="en-US" sz="1500"/>
              <a:t>9.Comparer(对比)——通常是通过一些相关的请求和响应得到两项数据的一个可视化的“差异”。</a:t>
            </a:r>
            <a:endParaRPr lang="zh-CN" altLang="en-US" sz="1500"/>
          </a:p>
          <a:p>
            <a:r>
              <a:rPr lang="zh-CN" altLang="en-US" sz="1500"/>
              <a:t>10.Extender(扩展)——可以让你加载Burp Suite的扩展，使用你自己的或第三方代码来扩展Burp Suit的功能。</a:t>
            </a:r>
            <a:endParaRPr lang="zh-CN" altLang="en-US" sz="1500"/>
          </a:p>
          <a:p>
            <a:r>
              <a:rPr lang="zh-CN" altLang="en-US" sz="1500"/>
              <a:t>11.Options(设置)——对Burp Suite的一些设置</a:t>
            </a:r>
            <a:endParaRPr lang="zh-CN" altLang="en-US" sz="150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知识子域：渗透测试风险规避</a:t>
            </a:r>
            <a:endParaRPr lang="zh-CN" altLang="en-US" dirty="0"/>
          </a:p>
        </p:txBody>
      </p:sp>
      <p:sp>
        <p:nvSpPr>
          <p:cNvPr id="3" name="内容占位符 2"/>
          <p:cNvSpPr>
            <a:spLocks noGrp="1"/>
          </p:cNvSpPr>
          <p:nvPr>
            <p:ph idx="1"/>
          </p:nvPr>
        </p:nvSpPr>
        <p:spPr/>
        <p:txBody>
          <a:bodyPr/>
          <a:lstStyle/>
          <a:p>
            <a:pPr lvl="0"/>
            <a:r>
              <a:rPr lang="zh-CN" altLang="zh-CN" dirty="0"/>
              <a:t>了解渗透测试中的风险规避</a:t>
            </a:r>
            <a:r>
              <a:rPr lang="zh-CN" altLang="en-US" dirty="0"/>
              <a:t>概念</a:t>
            </a:r>
            <a:r>
              <a:rPr lang="zh-CN" altLang="zh-CN" dirty="0"/>
              <a:t>；</a:t>
            </a:r>
            <a:endParaRPr lang="zh-CN" altLang="zh-CN" dirty="0"/>
          </a:p>
          <a:p>
            <a:pPr lvl="0"/>
            <a:r>
              <a:rPr lang="zh-CN" altLang="zh-CN" dirty="0"/>
              <a:t>了解渗透测试中风险规避的常用措施。</a:t>
            </a:r>
            <a:endParaRPr lang="zh-CN" altLang="zh-CN"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渗透测试中的风险规避</a:t>
            </a:r>
            <a:endParaRPr lang="zh-CN" altLang="en-US" dirty="0"/>
          </a:p>
        </p:txBody>
      </p:sp>
      <p:sp>
        <p:nvSpPr>
          <p:cNvPr id="3" name="内容占位符 2"/>
          <p:cNvSpPr>
            <a:spLocks noGrp="1"/>
          </p:cNvSpPr>
          <p:nvPr>
            <p:ph idx="1"/>
          </p:nvPr>
        </p:nvSpPr>
        <p:spPr/>
        <p:txBody>
          <a:bodyPr/>
          <a:lstStyle/>
          <a:p>
            <a:r>
              <a:rPr lang="zh-CN" altLang="en-US" dirty="0"/>
              <a:t>为什么要进行风险规避</a:t>
            </a:r>
            <a:endParaRPr lang="en-US" altLang="zh-CN" dirty="0"/>
          </a:p>
          <a:p>
            <a:pPr lvl="1"/>
            <a:r>
              <a:rPr lang="zh-CN" altLang="en-US" dirty="0"/>
              <a:t>渗透测试是模拟攻击，在测试过程中存在对测试对象保密性、可用性和完整性的影响，在项目中应采取主动措施以避免或降低由于测试带来的相关风险</a:t>
            </a:r>
            <a:endParaRPr lang="en-US" altLang="zh-CN" dirty="0"/>
          </a:p>
          <a:p>
            <a:r>
              <a:rPr lang="zh-CN" altLang="en-US" dirty="0"/>
              <a:t>风险规避是一种有效的风险管理方式</a:t>
            </a:r>
            <a:endParaRPr lang="en-US" altLang="zh-CN" dirty="0"/>
          </a:p>
          <a:p>
            <a:pPr lvl="1"/>
            <a:r>
              <a:rPr lang="zh-CN" altLang="en-US" dirty="0"/>
              <a:t>了解渗透测试中的风险，在确定项目目标、项目范围、测试方式等时考虑相关风险</a:t>
            </a:r>
            <a:endParaRPr lang="en-US" altLang="zh-CN" dirty="0"/>
          </a:p>
          <a:p>
            <a:pPr lvl="1"/>
            <a:r>
              <a:rPr lang="zh-CN" altLang="en-US" dirty="0"/>
              <a:t>对渗透测试方案进行评审</a:t>
            </a:r>
            <a:endParaRPr lang="en-US" altLang="zh-CN" dirty="0"/>
          </a:p>
          <a:p>
            <a:pPr lvl="1"/>
            <a:r>
              <a:rPr lang="zh-CN" altLang="en-US" dirty="0"/>
              <a:t>测试实施过程中也应关注测试对象状况以规避风险</a:t>
            </a:r>
            <a:endParaRPr lang="en-US" altLang="zh-CN" dirty="0"/>
          </a:p>
          <a:p>
            <a:pPr marL="0" indent="0">
              <a:buNone/>
            </a:pP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渗透测试中的风险规避方法</a:t>
            </a:r>
            <a:endParaRPr lang="zh-CN" altLang="en-US" dirty="0"/>
          </a:p>
        </p:txBody>
      </p:sp>
      <p:sp>
        <p:nvSpPr>
          <p:cNvPr id="3" name="内容占位符 2"/>
          <p:cNvSpPr>
            <a:spLocks noGrp="1"/>
          </p:cNvSpPr>
          <p:nvPr>
            <p:ph idx="1"/>
          </p:nvPr>
        </p:nvSpPr>
        <p:spPr/>
        <p:txBody>
          <a:bodyPr/>
          <a:lstStyle/>
          <a:p>
            <a:r>
              <a:rPr lang="zh-CN" altLang="en-US" dirty="0"/>
              <a:t>放弃或终止可能导致风险的实施活动，例如</a:t>
            </a:r>
            <a:endParaRPr lang="en-US" altLang="zh-CN" dirty="0"/>
          </a:p>
          <a:p>
            <a:pPr lvl="1"/>
            <a:r>
              <a:rPr lang="zh-CN" altLang="en-US" dirty="0"/>
              <a:t>扫描时关闭</a:t>
            </a:r>
            <a:r>
              <a:rPr lang="en-US" altLang="zh-CN" dirty="0" err="1"/>
              <a:t>DDoS</a:t>
            </a:r>
            <a:r>
              <a:rPr lang="zh-CN" altLang="en-US" dirty="0"/>
              <a:t>类测试</a:t>
            </a:r>
            <a:endParaRPr lang="en-US" altLang="zh-CN" dirty="0"/>
          </a:p>
          <a:p>
            <a:pPr lvl="1"/>
            <a:r>
              <a:rPr lang="zh-CN" altLang="en-US" dirty="0"/>
              <a:t>不进行缓冲区溢出类测试</a:t>
            </a:r>
            <a:endParaRPr lang="en-US" altLang="zh-CN" dirty="0"/>
          </a:p>
          <a:p>
            <a:pPr lvl="1"/>
            <a:r>
              <a:rPr lang="en-US" altLang="zh-CN" dirty="0"/>
              <a:t>……</a:t>
            </a:r>
            <a:endParaRPr lang="en-US" altLang="zh-CN" dirty="0"/>
          </a:p>
          <a:p>
            <a:r>
              <a:rPr lang="zh-CN" altLang="en-US" dirty="0"/>
              <a:t>改变实施活动的性质，例如</a:t>
            </a:r>
            <a:endParaRPr lang="en-US" altLang="zh-CN" dirty="0"/>
          </a:p>
          <a:p>
            <a:pPr lvl="1"/>
            <a:r>
              <a:rPr lang="zh-CN" altLang="en-US" dirty="0"/>
              <a:t>风险较高的测试在测试环境而非生产环境中进行</a:t>
            </a:r>
            <a:endParaRPr lang="en-US" altLang="zh-CN" dirty="0"/>
          </a:p>
          <a:p>
            <a:pPr lvl="1"/>
            <a:r>
              <a:rPr lang="zh-CN" altLang="en-US" dirty="0"/>
              <a:t>对数据进行备份避免测试导致数据丢失</a:t>
            </a:r>
            <a:endParaRPr lang="en-US" altLang="zh-CN" dirty="0"/>
          </a:p>
          <a:p>
            <a:pPr lvl="1"/>
            <a:r>
              <a:rPr lang="en-US" altLang="zh-CN" dirty="0"/>
              <a:t>……</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风险规避措施</a:t>
            </a:r>
            <a:endParaRPr lang="zh-CN" altLang="en-US" dirty="0"/>
          </a:p>
        </p:txBody>
      </p:sp>
      <p:sp>
        <p:nvSpPr>
          <p:cNvPr id="3" name="内容占位符 2"/>
          <p:cNvSpPr>
            <a:spLocks noGrp="1"/>
          </p:cNvSpPr>
          <p:nvPr>
            <p:ph idx="1"/>
          </p:nvPr>
        </p:nvSpPr>
        <p:spPr/>
        <p:txBody>
          <a:bodyPr/>
          <a:lstStyle/>
          <a:p>
            <a:r>
              <a:rPr lang="zh-CN" altLang="en-US" dirty="0"/>
              <a:t>授权措施</a:t>
            </a:r>
            <a:endParaRPr lang="en-US" altLang="zh-CN" dirty="0"/>
          </a:p>
          <a:p>
            <a:r>
              <a:rPr lang="zh-CN" altLang="en-US" dirty="0"/>
              <a:t>保密措施</a:t>
            </a:r>
            <a:endParaRPr lang="en-US" altLang="zh-CN" dirty="0"/>
          </a:p>
          <a:p>
            <a:r>
              <a:rPr lang="zh-CN" altLang="en-US" dirty="0"/>
              <a:t>方案评审</a:t>
            </a:r>
            <a:endParaRPr lang="en-US" altLang="zh-CN" dirty="0"/>
          </a:p>
          <a:p>
            <a:pPr lvl="1"/>
            <a:r>
              <a:rPr lang="zh-CN" altLang="en-US" dirty="0"/>
              <a:t>人员</a:t>
            </a:r>
            <a:endParaRPr lang="en-US" altLang="zh-CN" dirty="0"/>
          </a:p>
          <a:p>
            <a:pPr lvl="1"/>
            <a:r>
              <a:rPr lang="zh-CN" altLang="en-US" dirty="0"/>
              <a:t>时间</a:t>
            </a:r>
            <a:endParaRPr lang="en-US" altLang="zh-CN" dirty="0"/>
          </a:p>
          <a:p>
            <a:pPr lvl="1"/>
            <a:r>
              <a:rPr lang="zh-CN" altLang="en-US" dirty="0"/>
              <a:t>范围</a:t>
            </a:r>
            <a:endParaRPr lang="en-US" altLang="zh-CN" dirty="0"/>
          </a:p>
          <a:p>
            <a:pPr lvl="1"/>
            <a:r>
              <a:rPr lang="zh-CN" altLang="en-US" dirty="0"/>
              <a:t>测试方式</a:t>
            </a:r>
            <a:endParaRPr lang="en-US" altLang="zh-CN" dirty="0"/>
          </a:p>
          <a:p>
            <a:pPr lvl="1"/>
            <a:r>
              <a:rPr lang="zh-CN" altLang="en-US" dirty="0"/>
              <a:t>测试工具</a:t>
            </a:r>
            <a:endParaRPr lang="en-US" altLang="zh-CN" dirty="0"/>
          </a:p>
          <a:p>
            <a:r>
              <a:rPr lang="zh-CN" altLang="en-US" dirty="0"/>
              <a:t>备份</a:t>
            </a:r>
            <a:endParaRPr lang="en-US" altLang="zh-CN" dirty="0"/>
          </a:p>
          <a:p>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风险规避措施</a:t>
            </a:r>
            <a:r>
              <a:rPr lang="en-US" altLang="zh-CN" dirty="0"/>
              <a:t>-</a:t>
            </a:r>
            <a:r>
              <a:rPr lang="zh-CN" altLang="en-US" dirty="0"/>
              <a:t>授权</a:t>
            </a:r>
            <a:endParaRPr lang="zh-CN" altLang="en-US" dirty="0"/>
          </a:p>
        </p:txBody>
      </p:sp>
      <p:sp>
        <p:nvSpPr>
          <p:cNvPr id="3" name="内容占位符 2"/>
          <p:cNvSpPr>
            <a:spLocks noGrp="1"/>
          </p:cNvSpPr>
          <p:nvPr>
            <p:ph idx="1"/>
          </p:nvPr>
        </p:nvSpPr>
        <p:spPr/>
        <p:txBody>
          <a:bodyPr/>
          <a:lstStyle/>
          <a:p>
            <a:r>
              <a:rPr lang="zh-CN" altLang="en-US" dirty="0"/>
              <a:t>合法：</a:t>
            </a:r>
            <a:r>
              <a:rPr lang="en-US" altLang="zh-CN" dirty="0"/>
              <a:t> </a:t>
            </a:r>
            <a:r>
              <a:rPr lang="zh-CN" altLang="en-US" dirty="0"/>
              <a:t>避免法律风险</a:t>
            </a:r>
            <a:endParaRPr lang="en-US" altLang="zh-CN" dirty="0"/>
          </a:p>
          <a:p>
            <a:pPr lvl="1"/>
            <a:r>
              <a:rPr lang="zh-CN" altLang="en-US" dirty="0"/>
              <a:t>正式授权是风险规避渗透测试实施的前提</a:t>
            </a:r>
            <a:endParaRPr lang="en-US" altLang="zh-CN" dirty="0"/>
          </a:p>
          <a:p>
            <a:r>
              <a:rPr lang="zh-CN" altLang="en-US" dirty="0"/>
              <a:t>合规：明确合规性操作内容</a:t>
            </a:r>
            <a:endParaRPr lang="en-US" altLang="zh-CN" dirty="0"/>
          </a:p>
          <a:p>
            <a:pPr lvl="1"/>
            <a:r>
              <a:rPr lang="zh-CN" altLang="en-US" dirty="0"/>
              <a:t>是否在授权范围内操作是风险责任判定依据</a:t>
            </a:r>
            <a:endParaRPr lang="en-US" altLang="zh-CN" dirty="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渗透测试基本概念</a:t>
            </a:r>
            <a:endParaRPr lang="zh-CN" altLang="en-US" dirty="0"/>
          </a:p>
        </p:txBody>
      </p:sp>
      <p:sp>
        <p:nvSpPr>
          <p:cNvPr id="3" name="内容占位符 2"/>
          <p:cNvSpPr>
            <a:spLocks noGrp="1"/>
          </p:cNvSpPr>
          <p:nvPr>
            <p:ph idx="1"/>
          </p:nvPr>
        </p:nvSpPr>
        <p:spPr/>
        <p:txBody>
          <a:bodyPr/>
          <a:lstStyle/>
          <a:p>
            <a:r>
              <a:rPr lang="zh-CN" altLang="en-US" dirty="0"/>
              <a:t>什么是渗透测试</a:t>
            </a:r>
            <a:endParaRPr lang="en-US" altLang="zh-CN" dirty="0"/>
          </a:p>
          <a:p>
            <a:pPr lvl="1"/>
            <a:r>
              <a:rPr lang="zh-CN" altLang="en-US" dirty="0"/>
              <a:t>通过模拟恶意黑客的攻击方法来评估信息系统安全的一种评估方法。</a:t>
            </a:r>
            <a:endParaRPr lang="en-US" altLang="zh-CN" dirty="0"/>
          </a:p>
          <a:p>
            <a:r>
              <a:rPr lang="zh-CN" altLang="en-US" dirty="0"/>
              <a:t>评估对象是什么</a:t>
            </a:r>
            <a:endParaRPr lang="en-US" altLang="zh-CN" dirty="0"/>
          </a:p>
          <a:p>
            <a:pPr lvl="1"/>
            <a:r>
              <a:rPr lang="zh-CN" altLang="en-US" dirty="0"/>
              <a:t>任何可能被利用的系统缺陷或问题，例如</a:t>
            </a:r>
            <a:endParaRPr lang="en-US" altLang="zh-CN" dirty="0"/>
          </a:p>
          <a:p>
            <a:pPr lvl="1"/>
            <a:r>
              <a:rPr lang="zh-CN" altLang="en-US" dirty="0"/>
              <a:t>技术缺陷</a:t>
            </a:r>
            <a:endParaRPr lang="en-US" altLang="zh-CN" dirty="0"/>
          </a:p>
          <a:p>
            <a:pPr lvl="1"/>
            <a:r>
              <a:rPr lang="zh-CN" altLang="en-US" dirty="0"/>
              <a:t>管理漏洞</a:t>
            </a:r>
            <a:endParaRPr lang="en-US" altLang="zh-CN" dirty="0"/>
          </a:p>
          <a:p>
            <a:pPr lvl="1"/>
            <a:r>
              <a:rPr lang="zh-CN" altLang="en-US" dirty="0"/>
              <a:t>业务流程缺陷</a:t>
            </a:r>
            <a:endParaRPr lang="en-US" altLang="zh-CN" dirty="0"/>
          </a:p>
          <a:p>
            <a:pPr lvl="1"/>
            <a:r>
              <a:rPr lang="zh-CN" altLang="en-US" dirty="0"/>
              <a:t>人员意识不足</a:t>
            </a:r>
            <a:endParaRPr lang="en-US" altLang="zh-CN" dirty="0"/>
          </a:p>
          <a:p>
            <a:pPr lvl="1"/>
            <a:r>
              <a:rPr lang="en-US" altLang="zh-CN" dirty="0"/>
              <a:t>……</a:t>
            </a:r>
            <a:endParaRPr lang="en-US" altLang="zh-CN" dirty="0"/>
          </a:p>
          <a:p>
            <a:pPr lvl="1"/>
            <a:endParaRPr lang="en-US" altLang="zh-CN" dirty="0"/>
          </a:p>
          <a:p>
            <a:pPr lvl="1"/>
            <a:endParaRPr lang="en-US" altLang="zh-CN" dirty="0"/>
          </a:p>
          <a:p>
            <a:pPr lvl="1"/>
            <a:endParaRPr lang="en-US" altLang="zh-CN" dirty="0">
              <a:latin typeface="华文楷体" panose="02010600040101010101" pitchFamily="2" charset="-122"/>
              <a:ea typeface="华文楷体" panose="0201060004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风险规避措施</a:t>
            </a:r>
            <a:r>
              <a:rPr lang="en-US" altLang="zh-CN" dirty="0"/>
              <a:t>-</a:t>
            </a:r>
            <a:r>
              <a:rPr lang="zh-CN" altLang="en-US" dirty="0"/>
              <a:t>保密</a:t>
            </a:r>
            <a:endParaRPr lang="zh-CN" altLang="en-US" dirty="0"/>
          </a:p>
        </p:txBody>
      </p:sp>
      <p:sp>
        <p:nvSpPr>
          <p:cNvPr id="3" name="内容占位符 2"/>
          <p:cNvSpPr>
            <a:spLocks noGrp="1"/>
          </p:cNvSpPr>
          <p:nvPr>
            <p:ph idx="1"/>
          </p:nvPr>
        </p:nvSpPr>
        <p:spPr/>
        <p:txBody>
          <a:bodyPr/>
          <a:lstStyle/>
          <a:p>
            <a:r>
              <a:rPr lang="zh-CN" altLang="en-US" dirty="0"/>
              <a:t>保密协议</a:t>
            </a:r>
            <a:endParaRPr lang="en-US" altLang="zh-CN" dirty="0"/>
          </a:p>
          <a:p>
            <a:pPr lvl="1"/>
            <a:r>
              <a:rPr lang="zh-CN" altLang="en-US" dirty="0"/>
              <a:t>依托法律手段避免数据泄露</a:t>
            </a:r>
            <a:endParaRPr lang="en-US" altLang="zh-CN" dirty="0"/>
          </a:p>
          <a:p>
            <a:r>
              <a:rPr lang="zh-CN" altLang="en-US" dirty="0"/>
              <a:t>数据保护</a:t>
            </a:r>
            <a:endParaRPr lang="en-US" altLang="zh-CN" dirty="0"/>
          </a:p>
          <a:p>
            <a:pPr lvl="1"/>
            <a:r>
              <a:rPr lang="zh-CN" altLang="en-US" dirty="0"/>
              <a:t>测试环境</a:t>
            </a:r>
            <a:endParaRPr lang="en-US" altLang="zh-CN" dirty="0"/>
          </a:p>
          <a:p>
            <a:pPr lvl="1"/>
            <a:r>
              <a:rPr lang="zh-CN" altLang="en-US" dirty="0"/>
              <a:t>测试数据</a:t>
            </a:r>
            <a:endParaRPr lang="en-US" altLang="zh-CN" dirty="0"/>
          </a:p>
          <a:p>
            <a:pPr lvl="2"/>
            <a:r>
              <a:rPr lang="zh-CN" altLang="en-US" dirty="0"/>
              <a:t>对真实生产数据进行脱敏后用于测试环境</a:t>
            </a:r>
            <a:endParaRPr lang="en-US" altLang="zh-CN" dirty="0"/>
          </a:p>
          <a:p>
            <a:pPr lvl="2"/>
            <a:r>
              <a:rPr lang="zh-CN" altLang="en-US" dirty="0"/>
              <a:t>按业务规则构造的仅用于测试的虚拟数据</a:t>
            </a:r>
            <a:endParaRPr lang="en-US" altLang="zh-CN" dirty="0"/>
          </a:p>
          <a:p>
            <a:pPr lvl="2"/>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风险的规避</a:t>
            </a:r>
            <a:r>
              <a:rPr lang="en-US" altLang="zh-CN" dirty="0"/>
              <a:t>-</a:t>
            </a:r>
            <a:r>
              <a:rPr lang="zh-CN" altLang="en-US" dirty="0"/>
              <a:t>方案评审</a:t>
            </a:r>
            <a:endParaRPr lang="zh-CN" altLang="en-US" dirty="0"/>
          </a:p>
        </p:txBody>
      </p:sp>
      <p:sp>
        <p:nvSpPr>
          <p:cNvPr id="3" name="内容占位符 2"/>
          <p:cNvSpPr>
            <a:spLocks noGrp="1"/>
          </p:cNvSpPr>
          <p:nvPr>
            <p:ph idx="1"/>
          </p:nvPr>
        </p:nvSpPr>
        <p:spPr/>
        <p:txBody>
          <a:bodyPr/>
          <a:lstStyle/>
          <a:p>
            <a:r>
              <a:rPr lang="zh-CN" altLang="en-US" dirty="0"/>
              <a:t>依托流程和专家经验确保渗透测试方案合理</a:t>
            </a:r>
            <a:endParaRPr lang="en-US" altLang="zh-CN" dirty="0"/>
          </a:p>
          <a:p>
            <a:pPr lvl="1"/>
            <a:r>
              <a:rPr lang="zh-CN" altLang="en-US" dirty="0"/>
              <a:t>合格的渗透测试人员</a:t>
            </a:r>
            <a:endParaRPr lang="en-US" altLang="zh-CN" dirty="0"/>
          </a:p>
          <a:p>
            <a:pPr lvl="1"/>
            <a:r>
              <a:rPr lang="zh-CN" altLang="en-US" dirty="0"/>
              <a:t>授权的时间</a:t>
            </a:r>
            <a:endParaRPr lang="en-US" altLang="zh-CN" dirty="0"/>
          </a:p>
          <a:p>
            <a:pPr lvl="1"/>
            <a:r>
              <a:rPr lang="zh-CN" altLang="en-US" dirty="0"/>
              <a:t>授权地点</a:t>
            </a:r>
            <a:endParaRPr lang="en-US" altLang="zh-CN" dirty="0"/>
          </a:p>
          <a:p>
            <a:pPr lvl="1"/>
            <a:r>
              <a:rPr lang="zh-CN" altLang="en-US" dirty="0"/>
              <a:t>授权的范围</a:t>
            </a:r>
            <a:endParaRPr lang="en-US" altLang="zh-CN" dirty="0"/>
          </a:p>
          <a:p>
            <a:pPr lvl="1"/>
            <a:r>
              <a:rPr lang="zh-CN" altLang="en-US" dirty="0"/>
              <a:t>授权的方式</a:t>
            </a:r>
            <a:endParaRPr lang="en-US" altLang="zh-CN" dirty="0"/>
          </a:p>
          <a:p>
            <a:pPr lvl="1"/>
            <a:r>
              <a:rPr lang="zh-CN" altLang="en-US" dirty="0"/>
              <a:t>合规的工具</a:t>
            </a:r>
            <a:endParaRPr lang="en-US" altLang="zh-CN" dirty="0"/>
          </a:p>
          <a:p>
            <a:pPr lvl="1"/>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风险规避措施</a:t>
            </a:r>
            <a:r>
              <a:rPr lang="en-US" altLang="zh-CN" dirty="0"/>
              <a:t>-</a:t>
            </a:r>
            <a:r>
              <a:rPr lang="zh-CN" altLang="en-US" dirty="0"/>
              <a:t>备份</a:t>
            </a:r>
            <a:endParaRPr lang="zh-CN" altLang="en-US" dirty="0"/>
          </a:p>
        </p:txBody>
      </p:sp>
      <p:sp>
        <p:nvSpPr>
          <p:cNvPr id="3" name="内容占位符 2"/>
          <p:cNvSpPr>
            <a:spLocks noGrp="1"/>
          </p:cNvSpPr>
          <p:nvPr>
            <p:ph idx="1"/>
          </p:nvPr>
        </p:nvSpPr>
        <p:spPr/>
        <p:txBody>
          <a:bodyPr/>
          <a:lstStyle/>
          <a:p>
            <a:endParaRPr lang="en-US" altLang="zh-CN" dirty="0"/>
          </a:p>
          <a:p>
            <a:r>
              <a:rPr lang="zh-CN" altLang="en-US" dirty="0"/>
              <a:t>系统备份</a:t>
            </a:r>
            <a:endParaRPr lang="en-US" altLang="zh-CN" dirty="0"/>
          </a:p>
          <a:p>
            <a:r>
              <a:rPr lang="zh-CN" altLang="en-US" dirty="0"/>
              <a:t>数据备份</a:t>
            </a:r>
            <a:endParaRPr lang="en-US" altLang="zh-CN" dirty="0"/>
          </a:p>
          <a:p>
            <a:endParaRPr lang="zh-CN" altLang="en-US" dirty="0"/>
          </a:p>
        </p:txBody>
      </p:sp>
      <p:sp>
        <p:nvSpPr>
          <p:cNvPr id="4" name="圆角矩形 3"/>
          <p:cNvSpPr/>
          <p:nvPr/>
        </p:nvSpPr>
        <p:spPr bwMode="auto">
          <a:xfrm>
            <a:off x="1763197" y="3274401"/>
            <a:ext cx="5671622" cy="864247"/>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square" lIns="68591" tIns="34295" rIns="68591" bIns="34295" numCol="1" rtlCol="0" anchor="t" anchorCtr="0" compatLnSpc="1"/>
          <a:lstStyle/>
          <a:p>
            <a:r>
              <a:rPr lang="zh-CN" altLang="en-US" sz="2100" dirty="0">
                <a:latin typeface="微软雅黑" panose="020B0503020204020204" pitchFamily="34" charset="-122"/>
              </a:rPr>
              <a:t>提高系统的可用性和可恢复性，在系统崩溃时，可以利用备份恢复系统或数据</a:t>
            </a:r>
            <a:endParaRPr kumimoji="0" lang="zh-CN" altLang="en-US" sz="2100" b="0" i="0" u="none" strike="noStrike" cap="none" normalizeH="0" baseline="0" dirty="0">
              <a:ln>
                <a:noFill/>
              </a:ln>
              <a:solidFill>
                <a:schemeClr val="tx1"/>
              </a:solidFill>
              <a:effectLs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测试对象背景</a:t>
            </a:r>
            <a:endParaRPr lang="zh-CN" altLang="en-US" dirty="0"/>
          </a:p>
        </p:txBody>
      </p:sp>
      <p:sp>
        <p:nvSpPr>
          <p:cNvPr id="3" name="内容占位符 2"/>
          <p:cNvSpPr>
            <a:spLocks noGrp="1"/>
          </p:cNvSpPr>
          <p:nvPr>
            <p:ph idx="1"/>
          </p:nvPr>
        </p:nvSpPr>
        <p:spPr/>
        <p:txBody>
          <a:bodyPr/>
          <a:lstStyle/>
          <a:p>
            <a:r>
              <a:rPr lang="zh-CN" altLang="en-US" dirty="0"/>
              <a:t>运营方信息</a:t>
            </a:r>
            <a:endParaRPr lang="en-US" altLang="zh-CN" dirty="0"/>
          </a:p>
          <a:p>
            <a:pPr lvl="1"/>
            <a:r>
              <a:rPr lang="zh-CN" altLang="en-US" dirty="0"/>
              <a:t>你对用户的了解程度</a:t>
            </a:r>
            <a:endParaRPr lang="en-US" altLang="zh-CN" dirty="0"/>
          </a:p>
          <a:p>
            <a:r>
              <a:rPr lang="zh-CN" altLang="en-US" dirty="0"/>
              <a:t>测试对象信息</a:t>
            </a:r>
            <a:endParaRPr lang="en-US" altLang="zh-CN" dirty="0"/>
          </a:p>
          <a:p>
            <a:pPr lvl="1"/>
            <a:r>
              <a:rPr lang="zh-CN" altLang="en-US" dirty="0"/>
              <a:t>测试对象在用户业务中承担的职能</a:t>
            </a:r>
            <a:endParaRPr lang="en-US" altLang="zh-CN" dirty="0"/>
          </a:p>
          <a:p>
            <a:pPr lvl="1"/>
            <a:r>
              <a:rPr lang="zh-CN" altLang="en-US" dirty="0"/>
              <a:t>重要程度如何，如果发生问题对用户业务的影响</a:t>
            </a:r>
            <a:endParaRPr lang="en-US" altLang="zh-CN" dirty="0"/>
          </a:p>
          <a:p>
            <a:pPr lvl="1"/>
            <a:r>
              <a:rPr lang="zh-CN" altLang="en-US" dirty="0"/>
              <a:t>历史发生信息安全问题</a:t>
            </a: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测试对象现状</a:t>
            </a:r>
            <a:endParaRPr lang="zh-CN" altLang="en-US" dirty="0"/>
          </a:p>
        </p:txBody>
      </p:sp>
      <p:sp>
        <p:nvSpPr>
          <p:cNvPr id="3" name="内容占位符 2"/>
          <p:cNvSpPr>
            <a:spLocks noGrp="1"/>
          </p:cNvSpPr>
          <p:nvPr>
            <p:ph idx="1"/>
          </p:nvPr>
        </p:nvSpPr>
        <p:spPr/>
        <p:txBody>
          <a:bodyPr/>
          <a:lstStyle/>
          <a:p>
            <a:r>
              <a:rPr lang="zh-CN" altLang="en-US" dirty="0"/>
              <a:t>白盒测试</a:t>
            </a:r>
            <a:endParaRPr lang="en-US" altLang="zh-CN" dirty="0"/>
          </a:p>
          <a:p>
            <a:pPr lvl="1"/>
            <a:r>
              <a:rPr lang="zh-CN" altLang="en-US" dirty="0"/>
              <a:t>对用户方提供的资料的总结</a:t>
            </a:r>
            <a:endParaRPr lang="en-US" altLang="zh-CN" dirty="0"/>
          </a:p>
          <a:p>
            <a:pPr lvl="1"/>
            <a:r>
              <a:rPr lang="zh-CN" altLang="en-US" dirty="0"/>
              <a:t>描述测试对象的现状，包括物理部署、网络拓扑情况，安全设备、系统部署情况（操作系统、应用系统、应用软件、数据库等）</a:t>
            </a:r>
            <a:endParaRPr lang="en-US" altLang="zh-CN" dirty="0"/>
          </a:p>
          <a:p>
            <a:pPr lvl="1"/>
            <a:r>
              <a:rPr lang="zh-CN" altLang="en-US" dirty="0"/>
              <a:t>安全管理状况</a:t>
            </a:r>
            <a:endParaRPr lang="en-US" altLang="zh-CN" dirty="0"/>
          </a:p>
          <a:p>
            <a:r>
              <a:rPr lang="zh-CN" altLang="en-US" dirty="0"/>
              <a:t>黑盒测试</a:t>
            </a:r>
            <a:endParaRPr lang="en-US" altLang="zh-CN" dirty="0"/>
          </a:p>
          <a:p>
            <a:pPr lvl="1"/>
            <a:r>
              <a:rPr lang="zh-CN" altLang="en-US" dirty="0"/>
              <a:t>从公开渠道可收集到的信息</a:t>
            </a:r>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测试工作安排</a:t>
            </a:r>
            <a:endParaRPr lang="zh-CN" altLang="en-US" dirty="0"/>
          </a:p>
        </p:txBody>
      </p:sp>
      <p:sp>
        <p:nvSpPr>
          <p:cNvPr id="3" name="内容占位符 2"/>
          <p:cNvSpPr>
            <a:spLocks noGrp="1"/>
          </p:cNvSpPr>
          <p:nvPr>
            <p:ph idx="1"/>
          </p:nvPr>
        </p:nvSpPr>
        <p:spPr/>
        <p:txBody>
          <a:bodyPr/>
          <a:lstStyle/>
          <a:p>
            <a:r>
              <a:rPr lang="zh-CN" altLang="en-US" dirty="0"/>
              <a:t>时间安排</a:t>
            </a:r>
            <a:endParaRPr lang="en-US" altLang="zh-CN" dirty="0"/>
          </a:p>
          <a:p>
            <a:pPr lvl="1"/>
            <a:r>
              <a:rPr lang="zh-CN" altLang="en-US" dirty="0"/>
              <a:t>测试开始、结束时间</a:t>
            </a:r>
            <a:endParaRPr lang="en-US" altLang="zh-CN" dirty="0"/>
          </a:p>
          <a:p>
            <a:pPr lvl="1"/>
            <a:r>
              <a:rPr lang="zh-CN" altLang="en-US" dirty="0"/>
              <a:t>测试许可时间段</a:t>
            </a:r>
            <a:endParaRPr lang="en-US" altLang="zh-CN" dirty="0"/>
          </a:p>
          <a:p>
            <a:r>
              <a:rPr lang="zh-CN" altLang="en-US" dirty="0"/>
              <a:t>地点安排</a:t>
            </a:r>
            <a:endParaRPr lang="en-US" altLang="zh-CN" dirty="0"/>
          </a:p>
          <a:p>
            <a:pPr lvl="1"/>
            <a:r>
              <a:rPr lang="zh-CN" altLang="en-US" dirty="0"/>
              <a:t>内网测试、外网测试</a:t>
            </a:r>
            <a:endParaRPr lang="en-US" altLang="zh-CN" dirty="0"/>
          </a:p>
          <a:p>
            <a:r>
              <a:rPr lang="zh-CN" altLang="en-US" dirty="0"/>
              <a:t>测试方法</a:t>
            </a:r>
            <a:endParaRPr lang="en-US" altLang="zh-CN" dirty="0"/>
          </a:p>
          <a:p>
            <a:pPr lvl="1"/>
            <a:r>
              <a:rPr lang="zh-CN" altLang="en-US" dirty="0"/>
              <a:t>端口扫描、漏洞扫描、手工、口令破解</a:t>
            </a:r>
            <a:endParaRPr lang="en-US" altLang="zh-CN" dirty="0"/>
          </a:p>
          <a:p>
            <a:pPr lvl="1"/>
            <a:r>
              <a:rPr lang="zh-CN" altLang="en-US" dirty="0"/>
              <a:t>拒绝服务？社工？</a:t>
            </a:r>
            <a:endParaRPr lang="en-US" altLang="zh-CN" dirty="0"/>
          </a:p>
          <a:p>
            <a:pPr lvl="1"/>
            <a:r>
              <a:rPr lang="zh-CN" altLang="en-US" dirty="0"/>
              <a:t>漏洞验证？</a:t>
            </a:r>
            <a:endParaRPr lang="en-US" altLang="zh-CN" dirty="0"/>
          </a:p>
          <a:p>
            <a:r>
              <a:rPr lang="zh-CN" altLang="en-US" dirty="0"/>
              <a:t>测试团队</a:t>
            </a:r>
            <a:endParaRPr lang="en-US" altLang="zh-CN" dirty="0"/>
          </a:p>
          <a:p>
            <a:pPr lvl="1"/>
            <a:r>
              <a:rPr lang="zh-CN" altLang="en-US" dirty="0"/>
              <a:t>项目经理、技术负责人、管理负责人</a:t>
            </a:r>
            <a:endParaRPr lang="en-US" altLang="zh-CN" dirty="0"/>
          </a:p>
          <a:p>
            <a:pPr lvl="1"/>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测试工作流程</a:t>
            </a:r>
            <a:endParaRPr lang="zh-CN" altLang="en-US" dirty="0"/>
          </a:p>
        </p:txBody>
      </p:sp>
      <p:sp>
        <p:nvSpPr>
          <p:cNvPr id="3" name="内容占位符 2"/>
          <p:cNvSpPr>
            <a:spLocks noGrp="1"/>
          </p:cNvSpPr>
          <p:nvPr>
            <p:ph idx="1"/>
          </p:nvPr>
        </p:nvSpPr>
        <p:spPr/>
        <p:txBody>
          <a:bodyPr/>
          <a:lstStyle/>
          <a:p>
            <a:r>
              <a:rPr lang="zh-CN" altLang="en-US" dirty="0"/>
              <a:t>阶段工作</a:t>
            </a:r>
            <a:endParaRPr lang="en-US" altLang="zh-CN" dirty="0"/>
          </a:p>
          <a:p>
            <a:pPr lvl="1"/>
            <a:r>
              <a:rPr lang="zh-CN" altLang="en-US" dirty="0"/>
              <a:t>工作内容</a:t>
            </a:r>
            <a:endParaRPr lang="en-US" altLang="zh-CN" dirty="0"/>
          </a:p>
          <a:p>
            <a:pPr lvl="1"/>
            <a:r>
              <a:rPr lang="zh-CN" altLang="en-US" dirty="0"/>
              <a:t>阶段工作方法</a:t>
            </a:r>
            <a:endParaRPr lang="en-US" altLang="zh-CN" dirty="0"/>
          </a:p>
          <a:p>
            <a:pPr lvl="1"/>
            <a:r>
              <a:rPr lang="zh-CN" altLang="en-US" dirty="0"/>
              <a:t>甲方配合要求</a:t>
            </a:r>
            <a:endParaRPr lang="en-US" altLang="zh-CN" dirty="0"/>
          </a:p>
          <a:p>
            <a:pPr lvl="1"/>
            <a:r>
              <a:rPr lang="zh-CN" altLang="en-US" dirty="0"/>
              <a:t>阶段文档模板</a:t>
            </a:r>
            <a:endParaRPr lang="en-US" altLang="zh-CN" dirty="0"/>
          </a:p>
          <a:p>
            <a:r>
              <a:rPr lang="zh-CN" altLang="en-US" dirty="0"/>
              <a:t>阶段输出</a:t>
            </a:r>
            <a:endParaRPr lang="en-US" altLang="zh-CN" dirty="0"/>
          </a:p>
          <a:p>
            <a:pPr lvl="1"/>
            <a:r>
              <a:rPr lang="zh-CN" altLang="en-US" dirty="0"/>
              <a:t>工作原始记录</a:t>
            </a:r>
            <a:endParaRPr lang="en-US" altLang="zh-CN" dirty="0"/>
          </a:p>
          <a:p>
            <a:pPr lvl="1"/>
            <a:r>
              <a:rPr lang="zh-CN" altLang="en-US" dirty="0"/>
              <a:t>阶段报告</a:t>
            </a:r>
            <a:endParaRPr lang="en-US" altLang="zh-CN" dirty="0"/>
          </a:p>
          <a:p>
            <a:pPr lvl="1"/>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sp>
        <p:nvSpPr>
          <p:cNvPr id="301058" name="Rectangle 2"/>
          <p:cNvSpPr>
            <a:spLocks noGrp="1"/>
          </p:cNvSpPr>
          <p:nvPr>
            <p:ph type="ctrTitle"/>
          </p:nvPr>
        </p:nvSpPr>
        <p:spPr>
          <a:xfrm>
            <a:off x="2897688" y="2301881"/>
            <a:ext cx="3387921" cy="596607"/>
          </a:xfrm>
        </p:spPr>
        <p:txBody>
          <a:bodyPr vert="horz" wrap="square" lIns="68591" tIns="34295" rIns="68591" bIns="34295" anchor="ctr"/>
          <a:lstStyle/>
          <a:p>
            <a:pPr eaLnBrk="1" hangingPunct="1">
              <a:buClrTx/>
              <a:buSzTx/>
              <a:buFontTx/>
            </a:pPr>
            <a:r>
              <a:rPr lang="zh-CN" altLang="en-US" sz="3300" kern="1200" dirty="0">
                <a:latin typeface="+mj-lt"/>
                <a:ea typeface="+mj-ea"/>
                <a:cs typeface="+mj-cs"/>
              </a:rPr>
              <a:t>谢谢</a:t>
            </a:r>
            <a:endParaRPr lang="zh-CN" altLang="en-US" sz="3300" kern="1200" dirty="0">
              <a:latin typeface="+mj-lt"/>
              <a:ea typeface="+mj-ea"/>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渗透测试是一种评估方法</a:t>
            </a:r>
            <a:endParaRPr lang="zh-CN" altLang="en-US" dirty="0"/>
          </a:p>
        </p:txBody>
      </p:sp>
      <p:sp>
        <p:nvSpPr>
          <p:cNvPr id="3" name="内容占位符 2"/>
          <p:cNvSpPr>
            <a:spLocks noGrp="1"/>
          </p:cNvSpPr>
          <p:nvPr>
            <p:ph idx="1"/>
          </p:nvPr>
        </p:nvSpPr>
        <p:spPr/>
        <p:txBody>
          <a:bodyPr/>
          <a:lstStyle/>
          <a:p>
            <a:r>
              <a:rPr lang="zh-CN" altLang="en-US" dirty="0"/>
              <a:t>合法</a:t>
            </a:r>
            <a:endParaRPr lang="en-US" altLang="zh-CN" dirty="0"/>
          </a:p>
          <a:p>
            <a:pPr lvl="1"/>
            <a:r>
              <a:rPr lang="zh-CN" altLang="en-US" dirty="0"/>
              <a:t>得到信息系统运营方的正式授权</a:t>
            </a:r>
            <a:endParaRPr lang="en-US" altLang="zh-CN" dirty="0"/>
          </a:p>
          <a:p>
            <a:pPr lvl="1"/>
            <a:r>
              <a:rPr lang="zh-CN" altLang="en-US" dirty="0"/>
              <a:t>得到监管机构的授权</a:t>
            </a:r>
            <a:endParaRPr lang="en-US" altLang="zh-CN" dirty="0"/>
          </a:p>
          <a:p>
            <a:r>
              <a:rPr lang="zh-CN" altLang="en-US" dirty="0"/>
              <a:t>避免影响业务</a:t>
            </a:r>
            <a:endParaRPr lang="en-US" altLang="zh-CN" dirty="0"/>
          </a:p>
          <a:p>
            <a:pPr lvl="1"/>
            <a:r>
              <a:rPr lang="zh-CN" altLang="en-US" dirty="0"/>
              <a:t>选择测试方法中避免使用具备破坏性的测试方法</a:t>
            </a:r>
            <a:endParaRPr lang="en-US" altLang="zh-CN" dirty="0"/>
          </a:p>
          <a:p>
            <a:pPr lvl="1"/>
            <a:r>
              <a:rPr lang="zh-CN" altLang="en-US" dirty="0"/>
              <a:t>选择非业务高峰时段进行测试</a:t>
            </a:r>
            <a:endParaRPr lang="en-US" altLang="zh-CN" dirty="0"/>
          </a:p>
          <a:p>
            <a:pPr lvl="1"/>
            <a:r>
              <a:rPr lang="zh-CN" altLang="en-US" dirty="0"/>
              <a:t>在与生产系统相同的开发、测试等环境中进行测试</a:t>
            </a:r>
            <a:endParaRPr lang="en-US" altLang="zh-CN" dirty="0"/>
          </a:p>
          <a:p>
            <a:r>
              <a:rPr lang="zh-CN" altLang="en-US" dirty="0"/>
              <a:t>考虑风险规避</a:t>
            </a:r>
            <a:endParaRPr lang="en-US" altLang="zh-CN" dirty="0"/>
          </a:p>
          <a:p>
            <a:pPr lvl="1"/>
            <a:r>
              <a:rPr lang="zh-CN" altLang="en-US" dirty="0"/>
              <a:t>风险处理计划</a:t>
            </a:r>
            <a:endParaRPr lang="en-US" altLang="zh-CN" dirty="0"/>
          </a:p>
          <a:p>
            <a:pPr lvl="1"/>
            <a:r>
              <a:rPr lang="zh-CN" altLang="en-US" dirty="0"/>
              <a:t>备份及恢复</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渗透测试的特点</a:t>
            </a:r>
            <a:endParaRPr lang="zh-CN" altLang="en-US" dirty="0"/>
          </a:p>
        </p:txBody>
      </p:sp>
      <p:sp>
        <p:nvSpPr>
          <p:cNvPr id="3" name="内容占位符 2"/>
          <p:cNvSpPr>
            <a:spLocks noGrp="1"/>
          </p:cNvSpPr>
          <p:nvPr>
            <p:ph idx="1"/>
          </p:nvPr>
        </p:nvSpPr>
        <p:spPr/>
        <p:txBody>
          <a:bodyPr/>
          <a:lstStyle/>
          <a:p>
            <a:pPr eaLnBrk="1" hangingPunct="1"/>
            <a:r>
              <a:rPr lang="zh-CN" altLang="en-US" dirty="0"/>
              <a:t>测试</a:t>
            </a:r>
            <a:endParaRPr lang="en-US" altLang="zh-CN" dirty="0"/>
          </a:p>
          <a:p>
            <a:pPr lvl="1"/>
            <a:r>
              <a:rPr lang="zh-CN" altLang="en-US" dirty="0"/>
              <a:t>一切都在控制之下，不会对系统造成危害</a:t>
            </a:r>
            <a:endParaRPr lang="en-US" altLang="zh-CN" dirty="0"/>
          </a:p>
          <a:p>
            <a:pPr eaLnBrk="1" hangingPunct="1"/>
            <a:r>
              <a:rPr lang="zh-CN" altLang="en-US" dirty="0"/>
              <a:t>模拟攻击</a:t>
            </a:r>
            <a:endParaRPr lang="en-US" altLang="zh-CN" dirty="0"/>
          </a:p>
          <a:p>
            <a:pPr lvl="1"/>
            <a:r>
              <a:rPr lang="zh-CN" altLang="en-US" dirty="0"/>
              <a:t>从攻击者的角度测试安全</a:t>
            </a:r>
            <a:endParaRPr lang="en-US" altLang="zh-CN" dirty="0"/>
          </a:p>
          <a:p>
            <a:pPr lvl="1"/>
            <a:r>
              <a:rPr lang="zh-CN" altLang="en-US" dirty="0"/>
              <a:t>像“坏人”一样思考问题</a:t>
            </a:r>
            <a:endParaRPr lang="en-US" altLang="zh-CN" dirty="0"/>
          </a:p>
          <a:p>
            <a:pPr eaLnBrk="1" hangingPunct="1"/>
            <a:r>
              <a:rPr lang="zh-CN" altLang="en-US" sz="2400" dirty="0"/>
              <a:t>渗透</a:t>
            </a:r>
            <a:endParaRPr lang="en-US" altLang="zh-CN" sz="2400" dirty="0"/>
          </a:p>
          <a:p>
            <a:pPr lvl="1"/>
            <a:r>
              <a:rPr lang="zh-CN" altLang="en-US" dirty="0"/>
              <a:t>测试方式多样灵活，细小的缺陷都可能被发现并利用</a:t>
            </a:r>
            <a:endParaRPr lang="en-US" altLang="zh-CN" dirty="0"/>
          </a:p>
          <a:p>
            <a:pPr lvl="1"/>
            <a:r>
              <a:rPr lang="zh-CN" altLang="en-US" dirty="0"/>
              <a:t>想象一只蚂蚁怎么进入你家里的？防护严密的屋子也很难阻拦一只蚂蚁进入房间</a:t>
            </a:r>
            <a:endParaRPr lang="en-US" altLang="zh-CN" dirty="0"/>
          </a:p>
          <a:p>
            <a:pPr lvl="1"/>
            <a:endParaRPr lang="zh-CN" altLang="en-US"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渗透测试的优点与不足</a:t>
            </a:r>
            <a:endParaRPr lang="zh-CN" altLang="en-US" dirty="0"/>
          </a:p>
        </p:txBody>
      </p:sp>
      <p:sp>
        <p:nvSpPr>
          <p:cNvPr id="3" name="内容占位符 2"/>
          <p:cNvSpPr>
            <a:spLocks noGrp="1"/>
          </p:cNvSpPr>
          <p:nvPr>
            <p:ph idx="1"/>
          </p:nvPr>
        </p:nvSpPr>
        <p:spPr/>
        <p:txBody>
          <a:bodyPr/>
          <a:lstStyle/>
          <a:p>
            <a:r>
              <a:rPr lang="zh-CN" altLang="en-US" dirty="0"/>
              <a:t>优势</a:t>
            </a:r>
            <a:endParaRPr lang="en-US" altLang="zh-CN" dirty="0"/>
          </a:p>
          <a:p>
            <a:pPr lvl="1"/>
            <a:r>
              <a:rPr lang="zh-CN" altLang="en-US" dirty="0"/>
              <a:t>一般在真实生产环境或完全模拟真实生产环境上进行测试，因此发现的问题都是真实的</a:t>
            </a:r>
            <a:endParaRPr lang="en-US" altLang="zh-CN" dirty="0"/>
          </a:p>
          <a:p>
            <a:pPr lvl="1"/>
            <a:r>
              <a:rPr lang="zh-CN" altLang="en-US" dirty="0"/>
              <a:t>从攻击者角度进行测试，发现问题可能不被重视甚至不认为是问题，但对于攻击者却很有价值</a:t>
            </a:r>
            <a:endParaRPr lang="en-US" altLang="zh-CN" dirty="0"/>
          </a:p>
          <a:p>
            <a:r>
              <a:rPr lang="zh-CN" altLang="en-US" dirty="0"/>
              <a:t>不足</a:t>
            </a:r>
            <a:endParaRPr lang="en-US" altLang="zh-CN" dirty="0"/>
          </a:p>
          <a:p>
            <a:pPr lvl="1" eaLnBrk="1" hangingPunct="1"/>
            <a:r>
              <a:rPr lang="zh-CN" altLang="en-US" dirty="0"/>
              <a:t>测试只能达到有限的测试点，覆盖率较低</a:t>
            </a:r>
            <a:endParaRPr lang="en-US" altLang="zh-CN" dirty="0"/>
          </a:p>
          <a:p>
            <a:pPr lvl="1" eaLnBrk="1" hangingPunct="1"/>
            <a:r>
              <a:rPr lang="zh-CN" altLang="en-US" dirty="0"/>
              <a:t>对测试人员能力有较高要求，技术、知识和经验很重要</a:t>
            </a:r>
            <a:endParaRPr lang="en-US" altLang="zh-CN" dirty="0"/>
          </a:p>
          <a:p>
            <a:pPr lvl="1" eaLnBrk="1" hangingPunct="1"/>
            <a:r>
              <a:rPr lang="zh-CN" altLang="en-US" dirty="0"/>
              <a:t>不同能力测试人员测试的效果差异巨大</a:t>
            </a:r>
            <a:endParaRPr lang="en-US" altLang="zh-CN" dirty="0"/>
          </a:p>
          <a:p>
            <a:pPr lvl="1" eaLnBrk="1" hangingPunct="1"/>
            <a:endParaRPr lang="zh-CN" altLang="en-US" dirty="0"/>
          </a:p>
          <a:p>
            <a:pPr lvl="1"/>
            <a:endParaRPr lang="en-US" altLang="zh-CN" dirty="0"/>
          </a:p>
          <a:p>
            <a:pPr lvl="1"/>
            <a:endParaRPr lang="zh-CN" altLang="en-US" dirty="0"/>
          </a:p>
        </p:txBody>
      </p:sp>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commondata" val="eyJoZGlkIjoiNWIxZjFmYTU5OTU2ZjI3MDBjNzdhOTY2Y2Y2ODU3Mzc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6810</Words>
  <Application>WPS 演示</Application>
  <PresentationFormat>全屏显示(16:9)</PresentationFormat>
  <Paragraphs>604</Paragraphs>
  <Slides>67</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Arial</vt:lpstr>
      <vt:lpstr>宋体</vt:lpstr>
      <vt:lpstr>Wingdings</vt:lpstr>
      <vt:lpstr>微软雅黑</vt:lpstr>
      <vt:lpstr>华文楷体</vt:lpstr>
      <vt:lpstr>-apple-system</vt:lpstr>
      <vt:lpstr>Segoe Print</vt:lpstr>
      <vt:lpstr>Arial Unicode MS</vt:lpstr>
      <vt:lpstr>Calibri</vt:lpstr>
      <vt:lpstr>Times New Roman</vt:lpstr>
      <vt:lpstr>Constantia</vt:lpstr>
      <vt:lpstr>默认设计模板</vt:lpstr>
      <vt:lpstr>渗透测试流程</vt:lpstr>
      <vt:lpstr>目录</vt:lpstr>
      <vt:lpstr>知识子域：渗透测试基本概念</vt:lpstr>
      <vt:lpstr>渗透测试基本概念</vt:lpstr>
      <vt:lpstr>渗透测试基本概念</vt:lpstr>
      <vt:lpstr>渗透测试基本概念</vt:lpstr>
      <vt:lpstr>渗透测试是一种评估方法</vt:lpstr>
      <vt:lpstr>渗透测试的特点</vt:lpstr>
      <vt:lpstr>渗透测试的优点与不足</vt:lpstr>
      <vt:lpstr>渗透测试分类</vt:lpstr>
      <vt:lpstr>渗透测试分类</vt:lpstr>
      <vt:lpstr>渗透测试中的黑盒测试</vt:lpstr>
      <vt:lpstr>渗透测试中的白盒测试</vt:lpstr>
      <vt:lpstr>渗透测试中的灰盒测试</vt:lpstr>
      <vt:lpstr>渗透测试</vt:lpstr>
      <vt:lpstr>渗透测试</vt:lpstr>
      <vt:lpstr>知识子域：渗透测试的执行标准（PTES）</vt:lpstr>
      <vt:lpstr>渗透测试的执行标准（PTES）</vt:lpstr>
      <vt:lpstr>渗透测试的执行标准（PTES）</vt:lpstr>
      <vt:lpstr>渗透测试的执行标准（PTES）</vt:lpstr>
      <vt:lpstr>知识子域：渗透测试基本流程</vt:lpstr>
      <vt:lpstr>渗透测试实施流程</vt:lpstr>
      <vt:lpstr>项目启动-测试相关事项沟通</vt:lpstr>
      <vt:lpstr>项目启动-测试相关事项沟通</vt:lpstr>
      <vt:lpstr>项目启动</vt:lpstr>
      <vt:lpstr>项目准备</vt:lpstr>
      <vt:lpstr>项目准备-测试工具准备</vt:lpstr>
      <vt:lpstr>项目准备-测试工具准备</vt:lpstr>
      <vt:lpstr>项目准备-编写应急预案</vt:lpstr>
      <vt:lpstr>测试实施-信息收集</vt:lpstr>
      <vt:lpstr>测试实施-脆弱性测试</vt:lpstr>
      <vt:lpstr>测试实施-问题验证</vt:lpstr>
      <vt:lpstr>测试实施-问题验证</vt:lpstr>
      <vt:lpstr>测试实施-关联数据收集</vt:lpstr>
      <vt:lpstr>测试报告-测试数据</vt:lpstr>
      <vt:lpstr>测试报告-汇总问题并提供解决建议</vt:lpstr>
      <vt:lpstr>测试汇报-测试报告及幻灯片</vt:lpstr>
      <vt:lpstr>测试汇报-测试报告格式</vt:lpstr>
      <vt:lpstr>知识子域：渗透测试工具</vt:lpstr>
      <vt:lpstr>渗透测试工具分类</vt:lpstr>
      <vt:lpstr>网络渗透测试常用工具</vt:lpstr>
      <vt:lpstr>网络渗透测试常用工具</vt:lpstr>
      <vt:lpstr>网络渗透测试常用工具</vt:lpstr>
      <vt:lpstr>网络渗透测试常用工具</vt:lpstr>
      <vt:lpstr>网络渗透测试常用工具</vt:lpstr>
      <vt:lpstr>网络渗透测试常用工具</vt:lpstr>
      <vt:lpstr>网络渗透测试常用工具</vt:lpstr>
      <vt:lpstr>网络渗透测试常用工具</vt:lpstr>
      <vt:lpstr>网络渗透测试常用工具</vt:lpstr>
      <vt:lpstr>网络渗透测试常用工具</vt:lpstr>
      <vt:lpstr>网络渗透测试常用工具</vt:lpstr>
      <vt:lpstr>网络渗透测试常用工具</vt:lpstr>
      <vt:lpstr>网络渗透测试常用工具</vt:lpstr>
      <vt:lpstr>网络渗透测试常用工具</vt:lpstr>
      <vt:lpstr>知识子域：渗透测试风险规避</vt:lpstr>
      <vt:lpstr>渗透测试中的风险规避</vt:lpstr>
      <vt:lpstr>渗透测试中的风险规避方法</vt:lpstr>
      <vt:lpstr>风险规避措施</vt:lpstr>
      <vt:lpstr>风险规避措施-授权</vt:lpstr>
      <vt:lpstr>风险规避措施-保密</vt:lpstr>
      <vt:lpstr>风险的规避-方案评审</vt:lpstr>
      <vt:lpstr>风险规避措施-备份</vt:lpstr>
      <vt:lpstr>测试对象背景</vt:lpstr>
      <vt:lpstr>测试对象现状</vt:lpstr>
      <vt:lpstr>测试工作安排</vt:lpstr>
      <vt:lpstr>测试工作流程</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PPT课程标题</dc:title>
  <dc:creator>Administrator</dc:creator>
  <cp:lastModifiedBy>DXY</cp:lastModifiedBy>
  <cp:revision>386</cp:revision>
  <dcterms:created xsi:type="dcterms:W3CDTF">2012-06-06T01:30:00Z</dcterms:created>
  <dcterms:modified xsi:type="dcterms:W3CDTF">2024-04-23T09:40:19Z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9866D90ABA2F4B0BA7919A3E9E49E344</vt:lpwstr>
  </property>
</Properties>
</file>